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2.xml" ContentType="application/vnd.openxmlformats-officedocument.drawingml.chart+xml"/>
  <Override PartName="/ppt/notesSlides/notesSlide18.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notesSlides/notesSlide25.xml" ContentType="application/vnd.openxmlformats-officedocument.presentationml.notesSlide+xml"/>
  <Override PartName="/ppt/charts/chart12.xml" ContentType="application/vnd.openxmlformats-officedocument.drawingml.chart+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3.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Lst>
  <p:notesMasterIdLst>
    <p:notesMasterId r:id="rId47"/>
  </p:notesMasterIdLst>
  <p:handoutMasterIdLst>
    <p:handoutMasterId r:id="rId48"/>
  </p:handoutMasterIdLst>
  <p:sldIdLst>
    <p:sldId id="257" r:id="rId3"/>
    <p:sldId id="291" r:id="rId4"/>
    <p:sldId id="295" r:id="rId5"/>
    <p:sldId id="296" r:id="rId6"/>
    <p:sldId id="313" r:id="rId7"/>
    <p:sldId id="297" r:id="rId8"/>
    <p:sldId id="311" r:id="rId9"/>
    <p:sldId id="306" r:id="rId10"/>
    <p:sldId id="303" r:id="rId11"/>
    <p:sldId id="293" r:id="rId12"/>
    <p:sldId id="292" r:id="rId13"/>
    <p:sldId id="304" r:id="rId14"/>
    <p:sldId id="305" r:id="rId15"/>
    <p:sldId id="312" r:id="rId16"/>
    <p:sldId id="300" r:id="rId17"/>
    <p:sldId id="302" r:id="rId18"/>
    <p:sldId id="308" r:id="rId19"/>
    <p:sldId id="309" r:id="rId20"/>
    <p:sldId id="310" r:id="rId21"/>
    <p:sldId id="301" r:id="rId22"/>
    <p:sldId id="307" r:id="rId23"/>
    <p:sldId id="258" r:id="rId24"/>
    <p:sldId id="289" r:id="rId25"/>
    <p:sldId id="259" r:id="rId26"/>
    <p:sldId id="260" r:id="rId27"/>
    <p:sldId id="261" r:id="rId28"/>
    <p:sldId id="288" r:id="rId29"/>
    <p:sldId id="263" r:id="rId30"/>
    <p:sldId id="262" r:id="rId31"/>
    <p:sldId id="264" r:id="rId32"/>
    <p:sldId id="268" r:id="rId33"/>
    <p:sldId id="265" r:id="rId34"/>
    <p:sldId id="266" r:id="rId35"/>
    <p:sldId id="267" r:id="rId36"/>
    <p:sldId id="269" r:id="rId37"/>
    <p:sldId id="270" r:id="rId38"/>
    <p:sldId id="290" r:id="rId39"/>
    <p:sldId id="274" r:id="rId40"/>
    <p:sldId id="276" r:id="rId41"/>
    <p:sldId id="277" r:id="rId42"/>
    <p:sldId id="286" r:id="rId43"/>
    <p:sldId id="287" r:id="rId44"/>
    <p:sldId id="285" r:id="rId45"/>
    <p:sldId id="294" r:id="rId46"/>
  </p:sldIdLst>
  <p:sldSz cx="9144000" cy="6858000" type="screen4x3"/>
  <p:notesSz cx="6808788" cy="9940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1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45943" autoAdjust="0"/>
  </p:normalViewPr>
  <p:slideViewPr>
    <p:cSldViewPr>
      <p:cViewPr varScale="1">
        <p:scale>
          <a:sx n="51" d="100"/>
          <a:sy n="51" d="100"/>
        </p:scale>
        <p:origin x="-3354" y="-10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oleObject" Target="file:///\\r1p-fps04\ED_Data\RANS%20Confidential\SENCO%20SURVEY%202018\Copy%20of%20Feedback%20Analysis.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r1p-fps04\ED_Data\RANS%20Confidential\SENCO%20SURVEY%202018\Copy%20of%20Feedback%20Analysis.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r1p-fps04\ED_Data\RANS%20Confidential\SENCO%20SURVEY%202018\Copy%20of%20Feedback%20Analysis.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r1p-fps04\ED_Data\RANS%20Confidential\SENCO%20SURVEY%202018\Copy%20of%20Feedback%20Analysi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r1p-fps04\ED_Data\RANS%20Confidential\SENCO%20SURVEY%202018\Copy%20of%20Feedback%20Analysis.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r1p-fps04\ED_Data\RANS%20Confidential\SENCO%20SURVEY%202018\Copy%20of%20Feedback%20Analysis.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r1p-fps04\ED_Data\RANS%20Confidential\SENCO%20SURVEY%202018\Copy%20of%20Feedback%20Analysis.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r1p-fps04\ED_Data\RANS%20Confidential\SENCO%20SURVEY%202018\Copy%20of%20Feedback%20Analysis.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r1p-fps04\ED_Data\RANS%20Confidential\SENCO%20SURVEY%202018\Copy%20of%20Feedback%20Analysis.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r1p-fps04\ED_Data\RANS%20Confidential\SENCO%20SURVEY%202018\Copy%20of%20Feedback%20Analysis.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r1p-fps04\ED_Data\RANS%20Confidential\SENCO%20SURVEY%202018\Copy%20of%20Feedback%20Analysis.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r1p-fps04\ED_Data\RANS%20Confidential\SENCO%20SURVEY%202018\Copy%20of%20Feedback%20Analysi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invertIfNegative val="0"/>
          <c:cat>
            <c:strRef>
              <c:f>Sheet1!$B$32:$H$32</c:f>
              <c:strCache>
                <c:ptCount val="7"/>
                <c:pt idx="0">
                  <c:v>up to 1 year</c:v>
                </c:pt>
                <c:pt idx="1">
                  <c:v>up to 3 years</c:v>
                </c:pt>
                <c:pt idx="2">
                  <c:v>up to  5 years</c:v>
                </c:pt>
                <c:pt idx="3">
                  <c:v>up to  7 years</c:v>
                </c:pt>
                <c:pt idx="4">
                  <c:v>up to 10 years</c:v>
                </c:pt>
                <c:pt idx="5">
                  <c:v>10+ years</c:v>
                </c:pt>
                <c:pt idx="6">
                  <c:v>no response</c:v>
                </c:pt>
              </c:strCache>
            </c:strRef>
          </c:cat>
          <c:val>
            <c:numRef>
              <c:f>Sheet1!$B$33:$H$33</c:f>
            </c:numRef>
          </c:val>
          <c:shape val="box"/>
        </c:ser>
        <c:ser>
          <c:idx val="1"/>
          <c:order val="1"/>
          <c:invertIfNegative val="0"/>
          <c:cat>
            <c:strRef>
              <c:f>Sheet1!$B$32:$H$32</c:f>
              <c:strCache>
                <c:ptCount val="7"/>
                <c:pt idx="0">
                  <c:v>up to 1 year</c:v>
                </c:pt>
                <c:pt idx="1">
                  <c:v>up to 3 years</c:v>
                </c:pt>
                <c:pt idx="2">
                  <c:v>up to  5 years</c:v>
                </c:pt>
                <c:pt idx="3">
                  <c:v>up to  7 years</c:v>
                </c:pt>
                <c:pt idx="4">
                  <c:v>up to 10 years</c:v>
                </c:pt>
                <c:pt idx="5">
                  <c:v>10+ years</c:v>
                </c:pt>
                <c:pt idx="6">
                  <c:v>no response</c:v>
                </c:pt>
              </c:strCache>
            </c:strRef>
          </c:cat>
          <c:val>
            <c:numRef>
              <c:f>Sheet1!$B$34:$H$34</c:f>
            </c:numRef>
          </c:val>
          <c:shape val="box"/>
        </c:ser>
        <c:ser>
          <c:idx val="2"/>
          <c:order val="2"/>
          <c:invertIfNegative val="0"/>
          <c:cat>
            <c:strRef>
              <c:f>Sheet1!$B$32:$H$32</c:f>
              <c:strCache>
                <c:ptCount val="7"/>
                <c:pt idx="0">
                  <c:v>up to 1 year</c:v>
                </c:pt>
                <c:pt idx="1">
                  <c:v>up to 3 years</c:v>
                </c:pt>
                <c:pt idx="2">
                  <c:v>up to  5 years</c:v>
                </c:pt>
                <c:pt idx="3">
                  <c:v>up to  7 years</c:v>
                </c:pt>
                <c:pt idx="4">
                  <c:v>up to 10 years</c:v>
                </c:pt>
                <c:pt idx="5">
                  <c:v>10+ years</c:v>
                </c:pt>
                <c:pt idx="6">
                  <c:v>no response</c:v>
                </c:pt>
              </c:strCache>
            </c:strRef>
          </c:cat>
          <c:val>
            <c:numRef>
              <c:f>Sheet1!$B$35:$H$35</c:f>
            </c:numRef>
          </c:val>
          <c:shape val="box"/>
        </c:ser>
        <c:ser>
          <c:idx val="3"/>
          <c:order val="3"/>
          <c:invertIfNegative val="0"/>
          <c:cat>
            <c:strRef>
              <c:f>Sheet1!$B$32:$H$32</c:f>
              <c:strCache>
                <c:ptCount val="7"/>
                <c:pt idx="0">
                  <c:v>up to 1 year</c:v>
                </c:pt>
                <c:pt idx="1">
                  <c:v>up to 3 years</c:v>
                </c:pt>
                <c:pt idx="2">
                  <c:v>up to  5 years</c:v>
                </c:pt>
                <c:pt idx="3">
                  <c:v>up to  7 years</c:v>
                </c:pt>
                <c:pt idx="4">
                  <c:v>up to 10 years</c:v>
                </c:pt>
                <c:pt idx="5">
                  <c:v>10+ years</c:v>
                </c:pt>
                <c:pt idx="6">
                  <c:v>no response</c:v>
                </c:pt>
              </c:strCache>
            </c:strRef>
          </c:cat>
          <c:val>
            <c:numRef>
              <c:f>Sheet1!$B$36:$H$36</c:f>
            </c:numRef>
          </c:val>
          <c:shape val="box"/>
        </c:ser>
        <c:ser>
          <c:idx val="4"/>
          <c:order val="4"/>
          <c:invertIfNegative val="0"/>
          <c:dPt>
            <c:idx val="0"/>
            <c:invertIfNegative val="0"/>
            <c:bubble3D val="0"/>
          </c:dPt>
          <c:dPt>
            <c:idx val="1"/>
            <c:invertIfNegative val="0"/>
            <c:bubble3D val="0"/>
          </c:dPt>
          <c:dPt>
            <c:idx val="2"/>
            <c:invertIfNegative val="0"/>
            <c:bubble3D val="0"/>
          </c:dPt>
          <c:dPt>
            <c:idx val="3"/>
            <c:invertIfNegative val="0"/>
            <c:bubble3D val="0"/>
          </c:dPt>
          <c:dPt>
            <c:idx val="4"/>
            <c:invertIfNegative val="0"/>
            <c:bubble3D val="0"/>
          </c:dPt>
          <c:dPt>
            <c:idx val="5"/>
            <c:invertIfNegative val="0"/>
            <c:bubble3D val="0"/>
          </c:dPt>
          <c:dPt>
            <c:idx val="6"/>
            <c:invertIfNegative val="0"/>
            <c:bubble3D val="0"/>
          </c:dPt>
          <c:cat>
            <c:strRef>
              <c:f>Sheet1!$B$32:$H$32</c:f>
              <c:strCache>
                <c:ptCount val="7"/>
                <c:pt idx="0">
                  <c:v>up to 1 year</c:v>
                </c:pt>
                <c:pt idx="1">
                  <c:v>up to 3 years</c:v>
                </c:pt>
                <c:pt idx="2">
                  <c:v>up to  5 years</c:v>
                </c:pt>
                <c:pt idx="3">
                  <c:v>up to  7 years</c:v>
                </c:pt>
                <c:pt idx="4">
                  <c:v>up to 10 years</c:v>
                </c:pt>
                <c:pt idx="5">
                  <c:v>10+ years</c:v>
                </c:pt>
                <c:pt idx="6">
                  <c:v>no response</c:v>
                </c:pt>
              </c:strCache>
            </c:strRef>
          </c:cat>
          <c:val>
            <c:numRef>
              <c:f>Sheet1!$B$37:$H$37</c:f>
              <c:numCache>
                <c:formatCode>General</c:formatCode>
                <c:ptCount val="7"/>
                <c:pt idx="0">
                  <c:v>9</c:v>
                </c:pt>
                <c:pt idx="1">
                  <c:v>8</c:v>
                </c:pt>
                <c:pt idx="2">
                  <c:v>12</c:v>
                </c:pt>
                <c:pt idx="3">
                  <c:v>6</c:v>
                </c:pt>
                <c:pt idx="4">
                  <c:v>5</c:v>
                </c:pt>
                <c:pt idx="5">
                  <c:v>10</c:v>
                </c:pt>
                <c:pt idx="6">
                  <c:v>1</c:v>
                </c:pt>
              </c:numCache>
            </c:numRef>
          </c:val>
        </c:ser>
        <c:dLbls>
          <c:showLegendKey val="0"/>
          <c:showVal val="0"/>
          <c:showCatName val="0"/>
          <c:showSerName val="0"/>
          <c:showPercent val="0"/>
          <c:showBubbleSize val="0"/>
        </c:dLbls>
        <c:gapWidth val="49"/>
        <c:gapDepth val="0"/>
        <c:shape val="cylinder"/>
        <c:axId val="43098112"/>
        <c:axId val="43099648"/>
        <c:axId val="0"/>
      </c:bar3DChart>
      <c:catAx>
        <c:axId val="43098112"/>
        <c:scaling>
          <c:orientation val="minMax"/>
        </c:scaling>
        <c:delete val="0"/>
        <c:axPos val="b"/>
        <c:majorTickMark val="out"/>
        <c:minorTickMark val="none"/>
        <c:tickLblPos val="nextTo"/>
        <c:crossAx val="43099648"/>
        <c:crosses val="autoZero"/>
        <c:auto val="1"/>
        <c:lblAlgn val="ctr"/>
        <c:lblOffset val="100"/>
        <c:noMultiLvlLbl val="0"/>
      </c:catAx>
      <c:valAx>
        <c:axId val="43099648"/>
        <c:scaling>
          <c:orientation val="minMax"/>
        </c:scaling>
        <c:delete val="0"/>
        <c:axPos val="l"/>
        <c:numFmt formatCode="General" sourceLinked="1"/>
        <c:majorTickMark val="out"/>
        <c:minorTickMark val="none"/>
        <c:tickLblPos val="nextTo"/>
        <c:crossAx val="43098112"/>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pieChart>
        <c:varyColors val="1"/>
        <c:ser>
          <c:idx val="0"/>
          <c:order val="0"/>
          <c:tx>
            <c:strRef>
              <c:f>Sheet1!$A$177</c:f>
              <c:strCache>
                <c:ptCount val="1"/>
                <c:pt idx="0">
                  <c:v>Nursery </c:v>
                </c:pt>
              </c:strCache>
            </c:strRef>
          </c:tx>
          <c:dPt>
            <c:idx val="0"/>
            <c:bubble3D val="0"/>
            <c:spPr>
              <a:solidFill>
                <a:srgbClr val="00B050"/>
              </a:solidFill>
            </c:spPr>
          </c:dPt>
          <c:dPt>
            <c:idx val="1"/>
            <c:bubble3D val="0"/>
            <c:spPr>
              <a:solidFill>
                <a:srgbClr val="FF0000"/>
              </a:solidFill>
            </c:spPr>
          </c:dPt>
          <c:dPt>
            <c:idx val="2"/>
            <c:bubble3D val="0"/>
            <c:spPr>
              <a:solidFill>
                <a:srgbClr val="FFC000"/>
              </a:solidFill>
            </c:spPr>
          </c:dPt>
          <c:cat>
            <c:strRef>
              <c:f>Sheet1!$B$176:$D$176</c:f>
              <c:strCache>
                <c:ptCount val="3"/>
                <c:pt idx="0">
                  <c:v>Yes</c:v>
                </c:pt>
                <c:pt idx="1">
                  <c:v>No</c:v>
                </c:pt>
                <c:pt idx="2">
                  <c:v>no response</c:v>
                </c:pt>
              </c:strCache>
            </c:strRef>
          </c:cat>
          <c:val>
            <c:numRef>
              <c:f>Sheet1!$B$177:$D$177</c:f>
              <c:numCache>
                <c:formatCode>General</c:formatCode>
                <c:ptCount val="3"/>
                <c:pt idx="0">
                  <c:v>1</c:v>
                </c:pt>
                <c:pt idx="1">
                  <c:v>1</c:v>
                </c:pt>
                <c:pt idx="2">
                  <c:v>0</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pieChart>
        <c:varyColors val="1"/>
        <c:ser>
          <c:idx val="0"/>
          <c:order val="0"/>
          <c:tx>
            <c:strRef>
              <c:f>Sheet1!$A$178</c:f>
              <c:strCache>
                <c:ptCount val="1"/>
                <c:pt idx="0">
                  <c:v>Primary</c:v>
                </c:pt>
              </c:strCache>
            </c:strRef>
          </c:tx>
          <c:dPt>
            <c:idx val="0"/>
            <c:bubble3D val="0"/>
            <c:spPr>
              <a:solidFill>
                <a:srgbClr val="00B050"/>
              </a:solidFill>
            </c:spPr>
          </c:dPt>
          <c:dPt>
            <c:idx val="1"/>
            <c:bubble3D val="0"/>
            <c:spPr>
              <a:solidFill>
                <a:srgbClr val="FF0000"/>
              </a:solidFill>
            </c:spPr>
          </c:dPt>
          <c:dPt>
            <c:idx val="2"/>
            <c:bubble3D val="0"/>
            <c:spPr>
              <a:solidFill>
                <a:srgbClr val="FFC000"/>
              </a:solidFill>
            </c:spPr>
          </c:dPt>
          <c:cat>
            <c:strRef>
              <c:f>Sheet1!$B$176:$D$176</c:f>
              <c:strCache>
                <c:ptCount val="3"/>
                <c:pt idx="0">
                  <c:v>Yes</c:v>
                </c:pt>
                <c:pt idx="1">
                  <c:v>No</c:v>
                </c:pt>
                <c:pt idx="2">
                  <c:v>no response</c:v>
                </c:pt>
              </c:strCache>
            </c:strRef>
          </c:cat>
          <c:val>
            <c:numRef>
              <c:f>Sheet1!$B$178:$D$178</c:f>
              <c:numCache>
                <c:formatCode>General</c:formatCode>
                <c:ptCount val="3"/>
                <c:pt idx="0">
                  <c:v>9</c:v>
                </c:pt>
                <c:pt idx="1">
                  <c:v>31</c:v>
                </c:pt>
                <c:pt idx="2">
                  <c:v>1</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spPr>
            <a:solidFill>
              <a:srgbClr val="00B0F0"/>
            </a:solidFill>
          </c:spPr>
          <c:invertIfNegative val="0"/>
          <c:cat>
            <c:strRef>
              <c:f>Sheet2!$B$4:$B$16</c:f>
              <c:strCache>
                <c:ptCount val="13"/>
                <c:pt idx="0">
                  <c:v>Correspondence</c:v>
                </c:pt>
                <c:pt idx="1">
                  <c:v>Telephone calls</c:v>
                </c:pt>
                <c:pt idx="2">
                  <c:v>Working with other school staff</c:v>
                </c:pt>
                <c:pt idx="3">
                  <c:v>Working with parents/carers/families</c:v>
                </c:pt>
                <c:pt idx="4">
                  <c:v>Working with CYP with SEND</c:v>
                </c:pt>
                <c:pt idx="5">
                  <c:v>Budget management</c:v>
                </c:pt>
                <c:pt idx="6">
                  <c:v>Data monitoring/analysis</c:v>
                </c:pt>
                <c:pt idx="7">
                  <c:v>Preparing referrals</c:v>
                </c:pt>
                <c:pt idx="8">
                  <c:v>Preparing reports</c:v>
                </c:pt>
                <c:pt idx="9">
                  <c:v>Managing SEND provision</c:v>
                </c:pt>
                <c:pt idx="10">
                  <c:v>Meetings</c:v>
                </c:pt>
                <c:pt idx="11">
                  <c:v>Training other school staff</c:v>
                </c:pt>
                <c:pt idx="12">
                  <c:v>Own professional development</c:v>
                </c:pt>
              </c:strCache>
            </c:strRef>
          </c:cat>
          <c:val>
            <c:numRef>
              <c:f>Sheet2!$C$4:$C$16</c:f>
              <c:numCache>
                <c:formatCode>General</c:formatCode>
                <c:ptCount val="13"/>
                <c:pt idx="0">
                  <c:v>6.86</c:v>
                </c:pt>
                <c:pt idx="1">
                  <c:v>6.22</c:v>
                </c:pt>
                <c:pt idx="2">
                  <c:v>6.26</c:v>
                </c:pt>
                <c:pt idx="3">
                  <c:v>6.48</c:v>
                </c:pt>
                <c:pt idx="4">
                  <c:v>4.5</c:v>
                </c:pt>
                <c:pt idx="5">
                  <c:v>2.35</c:v>
                </c:pt>
                <c:pt idx="6">
                  <c:v>4.84</c:v>
                </c:pt>
                <c:pt idx="7">
                  <c:v>6.68</c:v>
                </c:pt>
                <c:pt idx="8">
                  <c:v>6.72</c:v>
                </c:pt>
                <c:pt idx="9">
                  <c:v>6.16</c:v>
                </c:pt>
                <c:pt idx="10">
                  <c:v>6.94</c:v>
                </c:pt>
                <c:pt idx="11">
                  <c:v>4.24</c:v>
                </c:pt>
                <c:pt idx="12" formatCode="0.00">
                  <c:v>3.5510204081632653</c:v>
                </c:pt>
              </c:numCache>
            </c:numRef>
          </c:val>
        </c:ser>
        <c:dLbls>
          <c:showLegendKey val="0"/>
          <c:showVal val="0"/>
          <c:showCatName val="0"/>
          <c:showSerName val="0"/>
          <c:showPercent val="0"/>
          <c:showBubbleSize val="0"/>
        </c:dLbls>
        <c:gapWidth val="74"/>
        <c:gapDepth val="0"/>
        <c:shape val="cylinder"/>
        <c:axId val="115606272"/>
        <c:axId val="115607808"/>
        <c:axId val="0"/>
      </c:bar3DChart>
      <c:catAx>
        <c:axId val="115606272"/>
        <c:scaling>
          <c:orientation val="minMax"/>
        </c:scaling>
        <c:delete val="0"/>
        <c:axPos val="b"/>
        <c:majorTickMark val="out"/>
        <c:minorTickMark val="none"/>
        <c:tickLblPos val="nextTo"/>
        <c:txPr>
          <a:bodyPr/>
          <a:lstStyle/>
          <a:p>
            <a:pPr>
              <a:defRPr sz="1400"/>
            </a:pPr>
            <a:endParaRPr lang="en-US"/>
          </a:p>
        </c:txPr>
        <c:crossAx val="115607808"/>
        <c:crosses val="autoZero"/>
        <c:auto val="1"/>
        <c:lblAlgn val="ctr"/>
        <c:lblOffset val="100"/>
        <c:noMultiLvlLbl val="0"/>
      </c:catAx>
      <c:valAx>
        <c:axId val="115607808"/>
        <c:scaling>
          <c:orientation val="minMax"/>
        </c:scaling>
        <c:delete val="1"/>
        <c:axPos val="l"/>
        <c:numFmt formatCode="General" sourceLinked="1"/>
        <c:majorTickMark val="out"/>
        <c:minorTickMark val="none"/>
        <c:tickLblPos val="nextTo"/>
        <c:crossAx val="115606272"/>
        <c:crosses val="autoZero"/>
        <c:crossBetween val="between"/>
      </c:valAx>
      <c:spPr>
        <a:noFill/>
      </c:spPr>
    </c:plotArea>
    <c:plotVisOnly val="1"/>
    <c:dispBlanksAs val="gap"/>
    <c:showDLblsOverMax val="0"/>
  </c:chart>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spPr>
            <a:solidFill>
              <a:srgbClr val="0070C0"/>
            </a:solidFill>
          </c:spPr>
          <c:invertIfNegative val="0"/>
          <c:dPt>
            <c:idx val="0"/>
            <c:invertIfNegative val="0"/>
            <c:bubble3D val="0"/>
            <c:spPr>
              <a:solidFill>
                <a:srgbClr val="FFFF00"/>
              </a:solidFill>
            </c:spPr>
          </c:dPt>
          <c:dPt>
            <c:idx val="1"/>
            <c:invertIfNegative val="0"/>
            <c:bubble3D val="0"/>
            <c:spPr>
              <a:solidFill>
                <a:srgbClr val="FFFF00"/>
              </a:solidFill>
            </c:spPr>
          </c:dPt>
          <c:dPt>
            <c:idx val="2"/>
            <c:invertIfNegative val="0"/>
            <c:bubble3D val="0"/>
            <c:spPr>
              <a:solidFill>
                <a:srgbClr val="FFFF00"/>
              </a:solidFill>
            </c:spPr>
          </c:dPt>
          <c:dPt>
            <c:idx val="3"/>
            <c:invertIfNegative val="0"/>
            <c:bubble3D val="0"/>
            <c:spPr>
              <a:solidFill>
                <a:srgbClr val="FFFF00"/>
              </a:solidFill>
            </c:spPr>
          </c:dPt>
          <c:dPt>
            <c:idx val="4"/>
            <c:invertIfNegative val="0"/>
            <c:bubble3D val="0"/>
            <c:spPr>
              <a:solidFill>
                <a:srgbClr val="FFFF00"/>
              </a:solidFill>
            </c:spPr>
          </c:dPt>
          <c:dPt>
            <c:idx val="5"/>
            <c:invertIfNegative val="0"/>
            <c:bubble3D val="0"/>
            <c:spPr>
              <a:solidFill>
                <a:srgbClr val="FFFF00"/>
              </a:solidFill>
            </c:spPr>
          </c:dPt>
          <c:dPt>
            <c:idx val="6"/>
            <c:invertIfNegative val="0"/>
            <c:bubble3D val="0"/>
            <c:spPr>
              <a:solidFill>
                <a:srgbClr val="FFFF00"/>
              </a:solidFill>
            </c:spPr>
          </c:dPt>
          <c:dPt>
            <c:idx val="7"/>
            <c:invertIfNegative val="0"/>
            <c:bubble3D val="0"/>
            <c:spPr>
              <a:solidFill>
                <a:srgbClr val="92D050"/>
              </a:solidFill>
            </c:spPr>
          </c:dPt>
          <c:dPt>
            <c:idx val="8"/>
            <c:invertIfNegative val="0"/>
            <c:bubble3D val="0"/>
            <c:spPr>
              <a:solidFill>
                <a:srgbClr val="92D050"/>
              </a:solidFill>
            </c:spPr>
          </c:dPt>
          <c:dPt>
            <c:idx val="9"/>
            <c:invertIfNegative val="0"/>
            <c:bubble3D val="0"/>
            <c:spPr>
              <a:solidFill>
                <a:srgbClr val="92D050"/>
              </a:solidFill>
            </c:spPr>
          </c:dPt>
          <c:cat>
            <c:strRef>
              <c:f>Sheet2!$B$25:$B$48</c:f>
              <c:strCache>
                <c:ptCount val="24"/>
                <c:pt idx="0">
                  <c:v>Class/subject teachers</c:v>
                </c:pt>
                <c:pt idx="1">
                  <c:v>Pastoral staff</c:v>
                </c:pt>
                <c:pt idx="2">
                  <c:v>Teaching Assistant</c:v>
                </c:pt>
                <c:pt idx="3">
                  <c:v>Learning Mentors</c:v>
                </c:pt>
                <c:pt idx="4">
                  <c:v>Key Stage Leaders</c:v>
                </c:pt>
                <c:pt idx="5">
                  <c:v>Subject/Department Leads</c:v>
                </c:pt>
                <c:pt idx="6">
                  <c:v>Leadership team</c:v>
                </c:pt>
                <c:pt idx="7">
                  <c:v>Early Years providers</c:v>
                </c:pt>
                <c:pt idx="8">
                  <c:v>Secondary providers</c:v>
                </c:pt>
                <c:pt idx="9">
                  <c:v>Post 16 providers</c:v>
                </c:pt>
                <c:pt idx="10">
                  <c:v>RANS</c:v>
                </c:pt>
                <c:pt idx="11">
                  <c:v>Educational Psychology</c:v>
                </c:pt>
                <c:pt idx="12">
                  <c:v>SEN Assessment Team</c:v>
                </c:pt>
                <c:pt idx="13">
                  <c:v>School Improvement Service</c:v>
                </c:pt>
                <c:pt idx="14">
                  <c:v>Area SENCo Team</c:v>
                </c:pt>
                <c:pt idx="15">
                  <c:v>Children with Disabilities Team (OT &amp; Social Workers)</c:v>
                </c:pt>
                <c:pt idx="16">
                  <c:v>Children's Social Care</c:v>
                </c:pt>
                <c:pt idx="17">
                  <c:v>Early Help Team</c:v>
                </c:pt>
                <c:pt idx="18">
                  <c:v>SENDIASS</c:v>
                </c:pt>
                <c:pt idx="19">
                  <c:v>Health professionals such as OT, SALT and Physiotherapy</c:v>
                </c:pt>
                <c:pt idx="20">
                  <c:v>Healthy Young Minds</c:v>
                </c:pt>
                <c:pt idx="21">
                  <c:v>Safeguarding Unit</c:v>
                </c:pt>
                <c:pt idx="22">
                  <c:v>Youth Offending Service</c:v>
                </c:pt>
                <c:pt idx="23">
                  <c:v>Voluntary and charity organisations</c:v>
                </c:pt>
              </c:strCache>
            </c:strRef>
          </c:cat>
          <c:val>
            <c:numRef>
              <c:f>Sheet2!$C$25:$C$48</c:f>
              <c:numCache>
                <c:formatCode>0.00</c:formatCode>
                <c:ptCount val="24"/>
                <c:pt idx="0">
                  <c:v>7.4117647058823533</c:v>
                </c:pt>
                <c:pt idx="1">
                  <c:v>7.6888888888888891</c:v>
                </c:pt>
                <c:pt idx="2">
                  <c:v>7.9019607843137258</c:v>
                </c:pt>
                <c:pt idx="3">
                  <c:v>6.8</c:v>
                </c:pt>
                <c:pt idx="4">
                  <c:v>5.7857142857142856</c:v>
                </c:pt>
                <c:pt idx="5">
                  <c:v>4.6896551724137927</c:v>
                </c:pt>
                <c:pt idx="6">
                  <c:v>7.0204081632653059</c:v>
                </c:pt>
                <c:pt idx="7">
                  <c:v>4.3636363636363633</c:v>
                </c:pt>
                <c:pt idx="8">
                  <c:v>3.9210526315789473</c:v>
                </c:pt>
                <c:pt idx="9">
                  <c:v>2.2857142857142856</c:v>
                </c:pt>
                <c:pt idx="10">
                  <c:v>5.6122448979591839</c:v>
                </c:pt>
                <c:pt idx="11">
                  <c:v>6.96</c:v>
                </c:pt>
                <c:pt idx="12">
                  <c:v>4.4893617021276597</c:v>
                </c:pt>
                <c:pt idx="13">
                  <c:v>2.3703703703703702</c:v>
                </c:pt>
                <c:pt idx="14">
                  <c:v>2.5294117647058822</c:v>
                </c:pt>
                <c:pt idx="15">
                  <c:v>3.4651162790697674</c:v>
                </c:pt>
                <c:pt idx="16">
                  <c:v>4.1951219512195124</c:v>
                </c:pt>
                <c:pt idx="17">
                  <c:v>4.2307692307692308</c:v>
                </c:pt>
                <c:pt idx="18">
                  <c:v>2.3170731707317072</c:v>
                </c:pt>
                <c:pt idx="19">
                  <c:v>5.6382978723404253</c:v>
                </c:pt>
                <c:pt idx="20">
                  <c:v>5.7826086956521738</c:v>
                </c:pt>
                <c:pt idx="21">
                  <c:v>3.5161290322580645</c:v>
                </c:pt>
                <c:pt idx="22">
                  <c:v>1.4</c:v>
                </c:pt>
                <c:pt idx="23">
                  <c:v>2.6428571428571428</c:v>
                </c:pt>
              </c:numCache>
            </c:numRef>
          </c:val>
        </c:ser>
        <c:dLbls>
          <c:showLegendKey val="0"/>
          <c:showVal val="0"/>
          <c:showCatName val="0"/>
          <c:showSerName val="0"/>
          <c:showPercent val="0"/>
          <c:showBubbleSize val="0"/>
        </c:dLbls>
        <c:gapWidth val="150"/>
        <c:shape val="cylinder"/>
        <c:axId val="115659136"/>
        <c:axId val="115660672"/>
        <c:axId val="0"/>
      </c:bar3DChart>
      <c:catAx>
        <c:axId val="115659136"/>
        <c:scaling>
          <c:orientation val="minMax"/>
        </c:scaling>
        <c:delete val="0"/>
        <c:axPos val="b"/>
        <c:majorTickMark val="out"/>
        <c:minorTickMark val="none"/>
        <c:tickLblPos val="nextTo"/>
        <c:txPr>
          <a:bodyPr/>
          <a:lstStyle/>
          <a:p>
            <a:pPr>
              <a:defRPr sz="1200"/>
            </a:pPr>
            <a:endParaRPr lang="en-US"/>
          </a:p>
        </c:txPr>
        <c:crossAx val="115660672"/>
        <c:crosses val="autoZero"/>
        <c:auto val="1"/>
        <c:lblAlgn val="ctr"/>
        <c:lblOffset val="100"/>
        <c:noMultiLvlLbl val="0"/>
      </c:catAx>
      <c:valAx>
        <c:axId val="115660672"/>
        <c:scaling>
          <c:orientation val="minMax"/>
        </c:scaling>
        <c:delete val="1"/>
        <c:axPos val="l"/>
        <c:numFmt formatCode="0.00" sourceLinked="1"/>
        <c:majorTickMark val="out"/>
        <c:minorTickMark val="none"/>
        <c:tickLblPos val="nextTo"/>
        <c:crossAx val="115659136"/>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ser>
          <c:idx val="0"/>
          <c:order val="0"/>
          <c:spPr>
            <a:solidFill>
              <a:srgbClr val="FFC000"/>
            </a:solidFill>
          </c:spPr>
          <c:dPt>
            <c:idx val="0"/>
            <c:bubble3D val="0"/>
            <c:spPr>
              <a:solidFill>
                <a:srgbClr val="00B050"/>
              </a:solidFill>
              <a:ln>
                <a:solidFill>
                  <a:schemeClr val="tx1"/>
                </a:solidFill>
              </a:ln>
            </c:spPr>
          </c:dPt>
          <c:dPt>
            <c:idx val="1"/>
            <c:bubble3D val="0"/>
            <c:spPr>
              <a:solidFill>
                <a:srgbClr val="FF0000"/>
              </a:solidFill>
              <a:ln>
                <a:solidFill>
                  <a:schemeClr val="tx1"/>
                </a:solidFill>
              </a:ln>
            </c:spPr>
          </c:dPt>
          <c:dPt>
            <c:idx val="2"/>
            <c:bubble3D val="0"/>
            <c:spPr>
              <a:solidFill>
                <a:srgbClr val="FFC000"/>
              </a:solidFill>
              <a:ln w="19050">
                <a:solidFill>
                  <a:schemeClr val="tx1"/>
                </a:solidFill>
              </a:ln>
            </c:spPr>
          </c:dPt>
          <c:cat>
            <c:strRef>
              <c:f>Sheet1!$B$49:$D$49</c:f>
              <c:strCache>
                <c:ptCount val="3"/>
                <c:pt idx="0">
                  <c:v>Yes</c:v>
                </c:pt>
                <c:pt idx="1">
                  <c:v>No</c:v>
                </c:pt>
                <c:pt idx="2">
                  <c:v>In Progress</c:v>
                </c:pt>
              </c:strCache>
            </c:strRef>
          </c:cat>
          <c:val>
            <c:numRef>
              <c:f>Sheet1!$B$50:$D$50</c:f>
              <c:numCache>
                <c:formatCode>General</c:formatCode>
                <c:ptCount val="3"/>
                <c:pt idx="0">
                  <c:v>22</c:v>
                </c:pt>
                <c:pt idx="1">
                  <c:v>21</c:v>
                </c:pt>
                <c:pt idx="2">
                  <c:v>8</c:v>
                </c:pt>
              </c:numCache>
            </c:numRef>
          </c:val>
        </c:ser>
        <c:dLbls>
          <c:showLegendKey val="0"/>
          <c:showVal val="0"/>
          <c:showCatName val="0"/>
          <c:showSerName val="0"/>
          <c:showPercent val="0"/>
          <c:showBubbleSize val="0"/>
          <c:showLeaderLines val="1"/>
        </c:dLbls>
        <c:firstSliceAng val="0"/>
      </c:pieChart>
    </c:plotArea>
    <c:legend>
      <c:legendPos val="r"/>
      <c:legendEntry>
        <c:idx val="0"/>
        <c:txPr>
          <a:bodyPr/>
          <a:lstStyle/>
          <a:p>
            <a:pPr>
              <a:defRPr sz="2800"/>
            </a:pPr>
            <a:endParaRPr lang="en-US"/>
          </a:p>
        </c:txPr>
      </c:legendEntry>
      <c:legendEntry>
        <c:idx val="1"/>
        <c:txPr>
          <a:bodyPr/>
          <a:lstStyle/>
          <a:p>
            <a:pPr>
              <a:defRPr sz="2800"/>
            </a:pPr>
            <a:endParaRPr lang="en-US"/>
          </a:p>
        </c:txPr>
      </c:legendEntry>
      <c:legendEntry>
        <c:idx val="2"/>
        <c:txPr>
          <a:bodyPr/>
          <a:lstStyle/>
          <a:p>
            <a:pPr>
              <a:defRPr sz="2800"/>
            </a:pPr>
            <a:endParaRPr lang="en-US"/>
          </a:p>
        </c:txPr>
      </c:legendEntry>
      <c:layout/>
      <c:overlay val="0"/>
      <c:txPr>
        <a:bodyPr/>
        <a:lstStyle/>
        <a:p>
          <a:pPr>
            <a:defRPr sz="2800"/>
          </a:pPr>
          <a:endParaRPr lang="en-US"/>
        </a:p>
      </c:txPr>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Sheet1!$B$53</c:f>
              <c:strCache>
                <c:ptCount val="1"/>
                <c:pt idx="0">
                  <c:v>Yes</c:v>
                </c:pt>
              </c:strCache>
            </c:strRef>
          </c:tx>
          <c:spPr>
            <a:solidFill>
              <a:srgbClr val="00B050"/>
            </a:solidFill>
          </c:spPr>
          <c:invertIfNegative val="0"/>
          <c:cat>
            <c:strRef>
              <c:f>Sheet1!$A$54:$A$56</c:f>
              <c:strCache>
                <c:ptCount val="3"/>
                <c:pt idx="0">
                  <c:v>Nursery </c:v>
                </c:pt>
                <c:pt idx="1">
                  <c:v>Primary </c:v>
                </c:pt>
                <c:pt idx="2">
                  <c:v>Secondary </c:v>
                </c:pt>
              </c:strCache>
            </c:strRef>
          </c:cat>
          <c:val>
            <c:numRef>
              <c:f>Sheet1!$B$54:$B$56</c:f>
              <c:numCache>
                <c:formatCode>General</c:formatCode>
                <c:ptCount val="3"/>
                <c:pt idx="0">
                  <c:v>1</c:v>
                </c:pt>
                <c:pt idx="1">
                  <c:v>35</c:v>
                </c:pt>
                <c:pt idx="2">
                  <c:v>3</c:v>
                </c:pt>
              </c:numCache>
            </c:numRef>
          </c:val>
        </c:ser>
        <c:ser>
          <c:idx val="1"/>
          <c:order val="1"/>
          <c:tx>
            <c:strRef>
              <c:f>Sheet1!$C$53</c:f>
              <c:strCache>
                <c:ptCount val="1"/>
                <c:pt idx="0">
                  <c:v>No</c:v>
                </c:pt>
              </c:strCache>
            </c:strRef>
          </c:tx>
          <c:spPr>
            <a:solidFill>
              <a:srgbClr val="FF0000"/>
            </a:solidFill>
          </c:spPr>
          <c:invertIfNegative val="0"/>
          <c:cat>
            <c:strRef>
              <c:f>Sheet1!$A$54:$A$56</c:f>
              <c:strCache>
                <c:ptCount val="3"/>
                <c:pt idx="0">
                  <c:v>Nursery </c:v>
                </c:pt>
                <c:pt idx="1">
                  <c:v>Primary </c:v>
                </c:pt>
                <c:pt idx="2">
                  <c:v>Secondary </c:v>
                </c:pt>
              </c:strCache>
            </c:strRef>
          </c:cat>
          <c:val>
            <c:numRef>
              <c:f>Sheet1!$C$54:$C$56</c:f>
              <c:numCache>
                <c:formatCode>General</c:formatCode>
                <c:ptCount val="3"/>
                <c:pt idx="0">
                  <c:v>1</c:v>
                </c:pt>
                <c:pt idx="1">
                  <c:v>6</c:v>
                </c:pt>
                <c:pt idx="2">
                  <c:v>5</c:v>
                </c:pt>
              </c:numCache>
            </c:numRef>
          </c:val>
        </c:ser>
        <c:dLbls>
          <c:showLegendKey val="0"/>
          <c:showVal val="0"/>
          <c:showCatName val="0"/>
          <c:showSerName val="0"/>
          <c:showPercent val="0"/>
          <c:showBubbleSize val="0"/>
        </c:dLbls>
        <c:gapWidth val="150"/>
        <c:axId val="108717184"/>
        <c:axId val="108718720"/>
      </c:barChart>
      <c:catAx>
        <c:axId val="108717184"/>
        <c:scaling>
          <c:orientation val="minMax"/>
        </c:scaling>
        <c:delete val="0"/>
        <c:axPos val="l"/>
        <c:majorTickMark val="out"/>
        <c:minorTickMark val="none"/>
        <c:tickLblPos val="nextTo"/>
        <c:txPr>
          <a:bodyPr/>
          <a:lstStyle/>
          <a:p>
            <a:pPr>
              <a:defRPr sz="2800"/>
            </a:pPr>
            <a:endParaRPr lang="en-US"/>
          </a:p>
        </c:txPr>
        <c:crossAx val="108718720"/>
        <c:crosses val="autoZero"/>
        <c:auto val="1"/>
        <c:lblAlgn val="ctr"/>
        <c:lblOffset val="100"/>
        <c:noMultiLvlLbl val="0"/>
      </c:catAx>
      <c:valAx>
        <c:axId val="108718720"/>
        <c:scaling>
          <c:orientation val="minMax"/>
        </c:scaling>
        <c:delete val="0"/>
        <c:axPos val="b"/>
        <c:majorGridlines/>
        <c:numFmt formatCode="General" sourceLinked="1"/>
        <c:majorTickMark val="out"/>
        <c:minorTickMark val="none"/>
        <c:tickLblPos val="nextTo"/>
        <c:txPr>
          <a:bodyPr/>
          <a:lstStyle/>
          <a:p>
            <a:pPr>
              <a:defRPr sz="2400"/>
            </a:pPr>
            <a:endParaRPr lang="en-US"/>
          </a:p>
        </c:txPr>
        <c:crossAx val="108717184"/>
        <c:crosses val="autoZero"/>
        <c:crossBetween val="between"/>
      </c:valAx>
    </c:plotArea>
    <c:legend>
      <c:legendPos val="r"/>
      <c:layout/>
      <c:overlay val="0"/>
      <c:txPr>
        <a:bodyPr/>
        <a:lstStyle/>
        <a:p>
          <a:pPr>
            <a:defRPr sz="2800"/>
          </a:pPr>
          <a:endParaRPr lang="en-US"/>
        </a:p>
      </c:txPr>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invertIfNegative val="0"/>
          <c:cat>
            <c:strRef>
              <c:f>Sheet1!$B$77:$G$77</c:f>
              <c:strCache>
                <c:ptCount val="6"/>
                <c:pt idx="0">
                  <c:v>Weekly</c:v>
                </c:pt>
                <c:pt idx="1">
                  <c:v>Monthly</c:v>
                </c:pt>
                <c:pt idx="2">
                  <c:v>Half Termly</c:v>
                </c:pt>
                <c:pt idx="3">
                  <c:v>Termly</c:v>
                </c:pt>
                <c:pt idx="4">
                  <c:v>Other</c:v>
                </c:pt>
                <c:pt idx="5">
                  <c:v>Didn't Respond</c:v>
                </c:pt>
              </c:strCache>
            </c:strRef>
          </c:cat>
          <c:val>
            <c:numRef>
              <c:f>Sheet1!$B$87:$G$87</c:f>
              <c:numCache>
                <c:formatCode>General</c:formatCode>
                <c:ptCount val="6"/>
                <c:pt idx="0">
                  <c:v>1</c:v>
                </c:pt>
                <c:pt idx="1">
                  <c:v>2</c:v>
                </c:pt>
                <c:pt idx="2">
                  <c:v>12</c:v>
                </c:pt>
                <c:pt idx="3">
                  <c:v>20</c:v>
                </c:pt>
                <c:pt idx="4">
                  <c:v>8</c:v>
                </c:pt>
                <c:pt idx="5">
                  <c:v>3</c:v>
                </c:pt>
              </c:numCache>
            </c:numRef>
          </c:val>
        </c:ser>
        <c:dLbls>
          <c:showLegendKey val="0"/>
          <c:showVal val="0"/>
          <c:showCatName val="0"/>
          <c:showSerName val="0"/>
          <c:showPercent val="0"/>
          <c:showBubbleSize val="0"/>
        </c:dLbls>
        <c:gapWidth val="31"/>
        <c:gapDepth val="0"/>
        <c:shape val="cylinder"/>
        <c:axId val="107902464"/>
        <c:axId val="107904000"/>
        <c:axId val="0"/>
      </c:bar3DChart>
      <c:catAx>
        <c:axId val="107902464"/>
        <c:scaling>
          <c:orientation val="minMax"/>
        </c:scaling>
        <c:delete val="0"/>
        <c:axPos val="b"/>
        <c:majorTickMark val="out"/>
        <c:minorTickMark val="none"/>
        <c:tickLblPos val="nextTo"/>
        <c:txPr>
          <a:bodyPr/>
          <a:lstStyle/>
          <a:p>
            <a:pPr>
              <a:defRPr sz="1600"/>
            </a:pPr>
            <a:endParaRPr lang="en-US"/>
          </a:p>
        </c:txPr>
        <c:crossAx val="107904000"/>
        <c:crosses val="autoZero"/>
        <c:auto val="1"/>
        <c:lblAlgn val="ctr"/>
        <c:lblOffset val="100"/>
        <c:noMultiLvlLbl val="0"/>
      </c:catAx>
      <c:valAx>
        <c:axId val="107904000"/>
        <c:scaling>
          <c:orientation val="minMax"/>
        </c:scaling>
        <c:delete val="0"/>
        <c:axPos val="l"/>
        <c:majorGridlines/>
        <c:numFmt formatCode="General" sourceLinked="1"/>
        <c:majorTickMark val="out"/>
        <c:minorTickMark val="none"/>
        <c:tickLblPos val="nextTo"/>
        <c:txPr>
          <a:bodyPr/>
          <a:lstStyle/>
          <a:p>
            <a:pPr>
              <a:defRPr sz="3200"/>
            </a:pPr>
            <a:endParaRPr lang="en-US"/>
          </a:p>
        </c:txPr>
        <c:crossAx val="107902464"/>
        <c:crosses val="autoZero"/>
        <c:crossBetween val="between"/>
      </c:valAx>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invertIfNegative val="0"/>
          <c:cat>
            <c:strRef>
              <c:f>Sheet1!$B$105:$D$105</c:f>
              <c:strCache>
                <c:ptCount val="3"/>
                <c:pt idx="0">
                  <c:v>Yes</c:v>
                </c:pt>
                <c:pt idx="1">
                  <c:v>No</c:v>
                </c:pt>
                <c:pt idx="2">
                  <c:v>Didn't Respond</c:v>
                </c:pt>
              </c:strCache>
            </c:strRef>
          </c:cat>
          <c:val>
            <c:numRef>
              <c:f>Sheet1!$B$111:$D$111</c:f>
              <c:numCache>
                <c:formatCode>General</c:formatCode>
                <c:ptCount val="3"/>
                <c:pt idx="0">
                  <c:v>37</c:v>
                </c:pt>
                <c:pt idx="1">
                  <c:v>12</c:v>
                </c:pt>
                <c:pt idx="2">
                  <c:v>2</c:v>
                </c:pt>
              </c:numCache>
            </c:numRef>
          </c:val>
        </c:ser>
        <c:dLbls>
          <c:showLegendKey val="0"/>
          <c:showVal val="0"/>
          <c:showCatName val="0"/>
          <c:showSerName val="0"/>
          <c:showPercent val="0"/>
          <c:showBubbleSize val="0"/>
        </c:dLbls>
        <c:gapWidth val="47"/>
        <c:gapDepth val="0"/>
        <c:shape val="cylinder"/>
        <c:axId val="107934080"/>
        <c:axId val="107935616"/>
        <c:axId val="0"/>
      </c:bar3DChart>
      <c:catAx>
        <c:axId val="107934080"/>
        <c:scaling>
          <c:orientation val="minMax"/>
        </c:scaling>
        <c:delete val="0"/>
        <c:axPos val="b"/>
        <c:majorTickMark val="out"/>
        <c:minorTickMark val="none"/>
        <c:tickLblPos val="nextTo"/>
        <c:txPr>
          <a:bodyPr/>
          <a:lstStyle/>
          <a:p>
            <a:pPr>
              <a:defRPr sz="2000"/>
            </a:pPr>
            <a:endParaRPr lang="en-US"/>
          </a:p>
        </c:txPr>
        <c:crossAx val="107935616"/>
        <c:crosses val="autoZero"/>
        <c:auto val="1"/>
        <c:lblAlgn val="ctr"/>
        <c:lblOffset val="100"/>
        <c:noMultiLvlLbl val="0"/>
      </c:catAx>
      <c:valAx>
        <c:axId val="107935616"/>
        <c:scaling>
          <c:orientation val="minMax"/>
        </c:scaling>
        <c:delete val="0"/>
        <c:axPos val="l"/>
        <c:numFmt formatCode="General" sourceLinked="1"/>
        <c:majorTickMark val="out"/>
        <c:minorTickMark val="none"/>
        <c:tickLblPos val="nextTo"/>
        <c:txPr>
          <a:bodyPr/>
          <a:lstStyle/>
          <a:p>
            <a:pPr>
              <a:defRPr sz="2800"/>
            </a:pPr>
            <a:endParaRPr lang="en-US"/>
          </a:p>
        </c:txPr>
        <c:crossAx val="107934080"/>
        <c:crosses val="autoZero"/>
        <c:crossBetween val="between"/>
      </c:valAx>
    </c:plotArea>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Sheet1!$B$132</c:f>
              <c:strCache>
                <c:ptCount val="1"/>
                <c:pt idx="0">
                  <c:v>Yes</c:v>
                </c:pt>
              </c:strCache>
            </c:strRef>
          </c:tx>
          <c:spPr>
            <a:solidFill>
              <a:srgbClr val="00B050"/>
            </a:solidFill>
          </c:spPr>
          <c:invertIfNegative val="0"/>
          <c:cat>
            <c:strRef>
              <c:f>(Sheet1!$A$133:$A$135,Sheet1!$A$138)</c:f>
              <c:strCache>
                <c:ptCount val="4"/>
                <c:pt idx="0">
                  <c:v>Nursery </c:v>
                </c:pt>
                <c:pt idx="1">
                  <c:v>Primary </c:v>
                </c:pt>
                <c:pt idx="2">
                  <c:v>Secondary </c:v>
                </c:pt>
                <c:pt idx="3">
                  <c:v>All</c:v>
                </c:pt>
              </c:strCache>
            </c:strRef>
          </c:cat>
          <c:val>
            <c:numRef>
              <c:f>(Sheet1!$B$133:$B$135,Sheet1!$B$138)</c:f>
              <c:numCache>
                <c:formatCode>General</c:formatCode>
                <c:ptCount val="4"/>
                <c:pt idx="0">
                  <c:v>1</c:v>
                </c:pt>
                <c:pt idx="1">
                  <c:v>26</c:v>
                </c:pt>
                <c:pt idx="2">
                  <c:v>5</c:v>
                </c:pt>
                <c:pt idx="3">
                  <c:v>32</c:v>
                </c:pt>
              </c:numCache>
            </c:numRef>
          </c:val>
        </c:ser>
        <c:ser>
          <c:idx val="1"/>
          <c:order val="1"/>
          <c:tx>
            <c:strRef>
              <c:f>Sheet1!$C$132</c:f>
              <c:strCache>
                <c:ptCount val="1"/>
                <c:pt idx="0">
                  <c:v>No</c:v>
                </c:pt>
              </c:strCache>
            </c:strRef>
          </c:tx>
          <c:spPr>
            <a:solidFill>
              <a:srgbClr val="FF0000"/>
            </a:solidFill>
          </c:spPr>
          <c:invertIfNegative val="0"/>
          <c:cat>
            <c:strRef>
              <c:f>(Sheet1!$A$133:$A$135,Sheet1!$A$138)</c:f>
              <c:strCache>
                <c:ptCount val="4"/>
                <c:pt idx="0">
                  <c:v>Nursery </c:v>
                </c:pt>
                <c:pt idx="1">
                  <c:v>Primary </c:v>
                </c:pt>
                <c:pt idx="2">
                  <c:v>Secondary </c:v>
                </c:pt>
                <c:pt idx="3">
                  <c:v>All</c:v>
                </c:pt>
              </c:strCache>
            </c:strRef>
          </c:cat>
          <c:val>
            <c:numRef>
              <c:f>(Sheet1!$C$133:$C$135,Sheet1!$C$138)</c:f>
              <c:numCache>
                <c:formatCode>General</c:formatCode>
                <c:ptCount val="4"/>
                <c:pt idx="0">
                  <c:v>1</c:v>
                </c:pt>
                <c:pt idx="1">
                  <c:v>15</c:v>
                </c:pt>
                <c:pt idx="2">
                  <c:v>3</c:v>
                </c:pt>
                <c:pt idx="3">
                  <c:v>19</c:v>
                </c:pt>
              </c:numCache>
            </c:numRef>
          </c:val>
        </c:ser>
        <c:dLbls>
          <c:showLegendKey val="0"/>
          <c:showVal val="0"/>
          <c:showCatName val="0"/>
          <c:showSerName val="0"/>
          <c:showPercent val="0"/>
          <c:showBubbleSize val="0"/>
        </c:dLbls>
        <c:gapWidth val="56"/>
        <c:gapDepth val="0"/>
        <c:shape val="cylinder"/>
        <c:axId val="107983232"/>
        <c:axId val="107984768"/>
        <c:axId val="0"/>
      </c:bar3DChart>
      <c:catAx>
        <c:axId val="107983232"/>
        <c:scaling>
          <c:orientation val="minMax"/>
        </c:scaling>
        <c:delete val="0"/>
        <c:axPos val="b"/>
        <c:majorTickMark val="out"/>
        <c:minorTickMark val="none"/>
        <c:tickLblPos val="nextTo"/>
        <c:txPr>
          <a:bodyPr/>
          <a:lstStyle/>
          <a:p>
            <a:pPr>
              <a:defRPr sz="2400"/>
            </a:pPr>
            <a:endParaRPr lang="en-US"/>
          </a:p>
        </c:txPr>
        <c:crossAx val="107984768"/>
        <c:crosses val="autoZero"/>
        <c:auto val="1"/>
        <c:lblAlgn val="ctr"/>
        <c:lblOffset val="100"/>
        <c:noMultiLvlLbl val="0"/>
      </c:catAx>
      <c:valAx>
        <c:axId val="107984768"/>
        <c:scaling>
          <c:orientation val="minMax"/>
        </c:scaling>
        <c:delete val="1"/>
        <c:axPos val="l"/>
        <c:numFmt formatCode="General" sourceLinked="1"/>
        <c:majorTickMark val="out"/>
        <c:minorTickMark val="none"/>
        <c:tickLblPos val="nextTo"/>
        <c:crossAx val="107983232"/>
        <c:crosses val="autoZero"/>
        <c:crossBetween val="between"/>
      </c:valAx>
    </c:plotArea>
    <c:legend>
      <c:legendPos val="r"/>
      <c:layout/>
      <c:overlay val="0"/>
      <c:txPr>
        <a:bodyPr/>
        <a:lstStyle/>
        <a:p>
          <a:pPr>
            <a:defRPr sz="2800"/>
          </a:pPr>
          <a:endParaRPr lang="en-US"/>
        </a:p>
      </c:txPr>
    </c:legend>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marker>
            <c:symbol val="none"/>
          </c:marker>
          <c:cat>
            <c:strRef>
              <c:f>Sheet1!$B$149:$H$149</c:f>
              <c:strCache>
                <c:ptCount val="7"/>
                <c:pt idx="0">
                  <c:v>January</c:v>
                </c:pt>
                <c:pt idx="1">
                  <c:v>February</c:v>
                </c:pt>
                <c:pt idx="2">
                  <c:v>March</c:v>
                </c:pt>
                <c:pt idx="3">
                  <c:v>April</c:v>
                </c:pt>
                <c:pt idx="4">
                  <c:v>July</c:v>
                </c:pt>
                <c:pt idx="5">
                  <c:v>September</c:v>
                </c:pt>
                <c:pt idx="6">
                  <c:v>October</c:v>
                </c:pt>
              </c:strCache>
            </c:strRef>
          </c:cat>
          <c:val>
            <c:numRef>
              <c:f>Sheet1!$B$155:$H$155</c:f>
              <c:numCache>
                <c:formatCode>General</c:formatCode>
                <c:ptCount val="7"/>
                <c:pt idx="0">
                  <c:v>1</c:v>
                </c:pt>
                <c:pt idx="1">
                  <c:v>11</c:v>
                </c:pt>
                <c:pt idx="2">
                  <c:v>2</c:v>
                </c:pt>
                <c:pt idx="3">
                  <c:v>1</c:v>
                </c:pt>
                <c:pt idx="4">
                  <c:v>5</c:v>
                </c:pt>
                <c:pt idx="5">
                  <c:v>16</c:v>
                </c:pt>
                <c:pt idx="6">
                  <c:v>1</c:v>
                </c:pt>
              </c:numCache>
            </c:numRef>
          </c:val>
          <c:smooth val="0"/>
        </c:ser>
        <c:dLbls>
          <c:showLegendKey val="0"/>
          <c:showVal val="0"/>
          <c:showCatName val="0"/>
          <c:showSerName val="0"/>
          <c:showPercent val="0"/>
          <c:showBubbleSize val="0"/>
        </c:dLbls>
        <c:marker val="1"/>
        <c:smooth val="0"/>
        <c:axId val="108005632"/>
        <c:axId val="108023808"/>
      </c:lineChart>
      <c:catAx>
        <c:axId val="108005632"/>
        <c:scaling>
          <c:orientation val="minMax"/>
        </c:scaling>
        <c:delete val="0"/>
        <c:axPos val="b"/>
        <c:majorTickMark val="out"/>
        <c:minorTickMark val="none"/>
        <c:tickLblPos val="nextTo"/>
        <c:txPr>
          <a:bodyPr/>
          <a:lstStyle/>
          <a:p>
            <a:pPr>
              <a:defRPr sz="2000"/>
            </a:pPr>
            <a:endParaRPr lang="en-US"/>
          </a:p>
        </c:txPr>
        <c:crossAx val="108023808"/>
        <c:crosses val="autoZero"/>
        <c:auto val="1"/>
        <c:lblAlgn val="ctr"/>
        <c:lblOffset val="100"/>
        <c:noMultiLvlLbl val="0"/>
      </c:catAx>
      <c:valAx>
        <c:axId val="108023808"/>
        <c:scaling>
          <c:orientation val="minMax"/>
        </c:scaling>
        <c:delete val="1"/>
        <c:axPos val="l"/>
        <c:numFmt formatCode="General" sourceLinked="1"/>
        <c:majorTickMark val="out"/>
        <c:minorTickMark val="none"/>
        <c:tickLblPos val="nextTo"/>
        <c:crossAx val="108005632"/>
        <c:crosses val="autoZero"/>
        <c:crossBetween val="between"/>
      </c:valAx>
    </c:plotArea>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spPr>
            <a:solidFill>
              <a:srgbClr val="FF0000"/>
            </a:solidFill>
          </c:spPr>
          <c:invertIfNegative val="0"/>
          <c:dPt>
            <c:idx val="0"/>
            <c:invertIfNegative val="0"/>
            <c:bubble3D val="0"/>
            <c:spPr>
              <a:solidFill>
                <a:srgbClr val="00B050"/>
              </a:solidFill>
            </c:spPr>
          </c:dPt>
          <c:dPt>
            <c:idx val="2"/>
            <c:invertIfNegative val="0"/>
            <c:bubble3D val="0"/>
            <c:spPr>
              <a:solidFill>
                <a:srgbClr val="FFC000"/>
              </a:solidFill>
            </c:spPr>
          </c:dPt>
          <c:dPt>
            <c:idx val="3"/>
            <c:invertIfNegative val="0"/>
            <c:bubble3D val="0"/>
            <c:spPr>
              <a:solidFill>
                <a:srgbClr val="FFFF00"/>
              </a:solidFill>
            </c:spPr>
          </c:dPt>
          <c:cat>
            <c:strRef>
              <c:f>Sheet1!$B$158:$E$158</c:f>
              <c:strCache>
                <c:ptCount val="4"/>
                <c:pt idx="0">
                  <c:v>Yes</c:v>
                </c:pt>
                <c:pt idx="1">
                  <c:v>No</c:v>
                </c:pt>
                <c:pt idx="2">
                  <c:v>Don't Know</c:v>
                </c:pt>
                <c:pt idx="3">
                  <c:v>Didn't Respond</c:v>
                </c:pt>
              </c:strCache>
            </c:strRef>
          </c:cat>
          <c:val>
            <c:numRef>
              <c:f>Sheet1!$B$159:$E$159</c:f>
              <c:numCache>
                <c:formatCode>General</c:formatCode>
                <c:ptCount val="4"/>
                <c:pt idx="0">
                  <c:v>43</c:v>
                </c:pt>
                <c:pt idx="1">
                  <c:v>4</c:v>
                </c:pt>
                <c:pt idx="2">
                  <c:v>1</c:v>
                </c:pt>
                <c:pt idx="3">
                  <c:v>3</c:v>
                </c:pt>
              </c:numCache>
            </c:numRef>
          </c:val>
        </c:ser>
        <c:dLbls>
          <c:showLegendKey val="0"/>
          <c:showVal val="0"/>
          <c:showCatName val="0"/>
          <c:showSerName val="0"/>
          <c:showPercent val="0"/>
          <c:showBubbleSize val="0"/>
        </c:dLbls>
        <c:gapWidth val="30"/>
        <c:gapDepth val="0"/>
        <c:shape val="cylinder"/>
        <c:axId val="108071936"/>
        <c:axId val="108073728"/>
        <c:axId val="0"/>
      </c:bar3DChart>
      <c:catAx>
        <c:axId val="108071936"/>
        <c:scaling>
          <c:orientation val="minMax"/>
        </c:scaling>
        <c:delete val="0"/>
        <c:axPos val="b"/>
        <c:majorTickMark val="out"/>
        <c:minorTickMark val="none"/>
        <c:tickLblPos val="nextTo"/>
        <c:txPr>
          <a:bodyPr/>
          <a:lstStyle/>
          <a:p>
            <a:pPr>
              <a:defRPr sz="2400"/>
            </a:pPr>
            <a:endParaRPr lang="en-US"/>
          </a:p>
        </c:txPr>
        <c:crossAx val="108073728"/>
        <c:crosses val="autoZero"/>
        <c:auto val="1"/>
        <c:lblAlgn val="ctr"/>
        <c:lblOffset val="100"/>
        <c:noMultiLvlLbl val="0"/>
      </c:catAx>
      <c:valAx>
        <c:axId val="108073728"/>
        <c:scaling>
          <c:orientation val="minMax"/>
        </c:scaling>
        <c:delete val="1"/>
        <c:axPos val="l"/>
        <c:numFmt formatCode="General" sourceLinked="1"/>
        <c:majorTickMark val="out"/>
        <c:minorTickMark val="none"/>
        <c:tickLblPos val="nextTo"/>
        <c:crossAx val="108071936"/>
        <c:crosses val="autoZero"/>
        <c:crossBetween val="between"/>
      </c:valAx>
    </c:plotArea>
    <c:plotVisOnly val="1"/>
    <c:dispBlanksAs val="gap"/>
    <c:showDLblsOverMax val="0"/>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25348106868902137"/>
          <c:y val="2.86004257785171E-2"/>
        </c:manualLayout>
      </c:layout>
      <c:overlay val="0"/>
    </c:title>
    <c:autoTitleDeleted val="0"/>
    <c:plotArea>
      <c:layout/>
      <c:pieChart>
        <c:varyColors val="1"/>
        <c:ser>
          <c:idx val="0"/>
          <c:order val="0"/>
          <c:tx>
            <c:strRef>
              <c:f>Sheet1!$A$179</c:f>
              <c:strCache>
                <c:ptCount val="1"/>
                <c:pt idx="0">
                  <c:v>Secondary</c:v>
                </c:pt>
              </c:strCache>
            </c:strRef>
          </c:tx>
          <c:dPt>
            <c:idx val="0"/>
            <c:bubble3D val="0"/>
            <c:spPr>
              <a:solidFill>
                <a:srgbClr val="00B050"/>
              </a:solidFill>
            </c:spPr>
          </c:dPt>
          <c:dPt>
            <c:idx val="2"/>
            <c:bubble3D val="0"/>
            <c:spPr>
              <a:solidFill>
                <a:srgbClr val="FFC000"/>
              </a:solidFill>
            </c:spPr>
          </c:dPt>
          <c:cat>
            <c:strRef>
              <c:f>Sheet1!$B$176:$D$176</c:f>
              <c:strCache>
                <c:ptCount val="3"/>
                <c:pt idx="0">
                  <c:v>Yes</c:v>
                </c:pt>
                <c:pt idx="1">
                  <c:v>No</c:v>
                </c:pt>
                <c:pt idx="2">
                  <c:v>no response</c:v>
                </c:pt>
              </c:strCache>
            </c:strRef>
          </c:cat>
          <c:val>
            <c:numRef>
              <c:f>Sheet1!$B$179:$D$179</c:f>
              <c:numCache>
                <c:formatCode>General</c:formatCode>
                <c:ptCount val="3"/>
                <c:pt idx="0">
                  <c:v>8</c:v>
                </c:pt>
                <c:pt idx="1">
                  <c:v>0</c:v>
                </c:pt>
                <c:pt idx="2">
                  <c:v>0</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0.66534724523981059"/>
          <c:y val="0.40830532718586826"/>
          <c:w val="0.21131030127384143"/>
          <c:h val="0.48893036101401838"/>
        </c:manualLayout>
      </c:layout>
      <c:overlay val="0"/>
      <c:txPr>
        <a:bodyPr/>
        <a:lstStyle/>
        <a:p>
          <a:pPr>
            <a:defRPr sz="1200"/>
          </a:pPr>
          <a:endParaRPr lang="en-US"/>
        </a:p>
      </c:txPr>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50475" cy="49704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6738" y="1"/>
            <a:ext cx="2950475" cy="497046"/>
          </a:xfrm>
          <a:prstGeom prst="rect">
            <a:avLst/>
          </a:prstGeom>
        </p:spPr>
        <p:txBody>
          <a:bodyPr vert="horz" lIns="91440" tIns="45720" rIns="91440" bIns="45720" rtlCol="0"/>
          <a:lstStyle>
            <a:lvl1pPr algn="r">
              <a:defRPr sz="1200"/>
            </a:lvl1pPr>
          </a:lstStyle>
          <a:p>
            <a:fld id="{C32026AE-5035-42A3-A625-CCAE62E8D988}" type="datetimeFigureOut">
              <a:rPr lang="en-GB" smtClean="0"/>
              <a:t>17/12/2018</a:t>
            </a:fld>
            <a:endParaRPr lang="en-GB"/>
          </a:p>
        </p:txBody>
      </p:sp>
      <p:sp>
        <p:nvSpPr>
          <p:cNvPr id="4" name="Footer Placeholder 3"/>
          <p:cNvSpPr>
            <a:spLocks noGrp="1"/>
          </p:cNvSpPr>
          <p:nvPr>
            <p:ph type="ftr" sz="quarter" idx="2"/>
          </p:nvPr>
        </p:nvSpPr>
        <p:spPr>
          <a:xfrm>
            <a:off x="1" y="9442154"/>
            <a:ext cx="2950475" cy="497046"/>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6738" y="9442154"/>
            <a:ext cx="2950475" cy="497046"/>
          </a:xfrm>
          <a:prstGeom prst="rect">
            <a:avLst/>
          </a:prstGeom>
        </p:spPr>
        <p:txBody>
          <a:bodyPr vert="horz" lIns="91440" tIns="45720" rIns="91440" bIns="45720" rtlCol="0" anchor="b"/>
          <a:lstStyle>
            <a:lvl1pPr algn="r">
              <a:defRPr sz="1200"/>
            </a:lvl1pPr>
          </a:lstStyle>
          <a:p>
            <a:fld id="{9CFB4D13-D1A2-4B2E-973D-7E658734533A}" type="slidenum">
              <a:rPr lang="en-GB" smtClean="0"/>
              <a:t>‹#›</a:t>
            </a:fld>
            <a:endParaRPr lang="en-GB"/>
          </a:p>
        </p:txBody>
      </p:sp>
    </p:spTree>
    <p:extLst>
      <p:ext uri="{BB962C8B-B14F-4D97-AF65-F5344CB8AC3E}">
        <p14:creationId xmlns:p14="http://schemas.microsoft.com/office/powerpoint/2010/main" val="14538581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50475" cy="49704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6738" y="1"/>
            <a:ext cx="2950475" cy="497046"/>
          </a:xfrm>
          <a:prstGeom prst="rect">
            <a:avLst/>
          </a:prstGeom>
        </p:spPr>
        <p:txBody>
          <a:bodyPr vert="horz" lIns="91440" tIns="45720" rIns="91440" bIns="45720" rtlCol="0"/>
          <a:lstStyle>
            <a:lvl1pPr algn="r">
              <a:defRPr sz="1200"/>
            </a:lvl1pPr>
          </a:lstStyle>
          <a:p>
            <a:fld id="{F7C7A04F-006D-45A1-B8FD-425F6C8691F6}" type="datetimeFigureOut">
              <a:rPr lang="en-GB" smtClean="0"/>
              <a:t>17/12/2018</a:t>
            </a:fld>
            <a:endParaRPr lang="en-GB"/>
          </a:p>
        </p:txBody>
      </p:sp>
      <p:sp>
        <p:nvSpPr>
          <p:cNvPr id="4" name="Slide Image Placeholder 3"/>
          <p:cNvSpPr>
            <a:spLocks noGrp="1" noRot="1" noChangeAspect="1"/>
          </p:cNvSpPr>
          <p:nvPr>
            <p:ph type="sldImg" idx="2"/>
          </p:nvPr>
        </p:nvSpPr>
        <p:spPr>
          <a:xfrm>
            <a:off x="920750" y="746125"/>
            <a:ext cx="4967288" cy="37274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0879" y="4721941"/>
            <a:ext cx="5447030" cy="447341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1" y="9442154"/>
            <a:ext cx="2950475" cy="497046"/>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6738" y="9442154"/>
            <a:ext cx="2950475" cy="497046"/>
          </a:xfrm>
          <a:prstGeom prst="rect">
            <a:avLst/>
          </a:prstGeom>
        </p:spPr>
        <p:txBody>
          <a:bodyPr vert="horz" lIns="91440" tIns="45720" rIns="91440" bIns="45720" rtlCol="0" anchor="b"/>
          <a:lstStyle>
            <a:lvl1pPr algn="r">
              <a:defRPr sz="1200"/>
            </a:lvl1pPr>
          </a:lstStyle>
          <a:p>
            <a:fld id="{2B9EDF20-C8EF-496A-8302-D5EBA4B1B6A3}" type="slidenum">
              <a:rPr lang="en-GB" smtClean="0"/>
              <a:t>‹#›</a:t>
            </a:fld>
            <a:endParaRPr lang="en-GB"/>
          </a:p>
        </p:txBody>
      </p:sp>
    </p:spTree>
    <p:extLst>
      <p:ext uri="{BB962C8B-B14F-4D97-AF65-F5344CB8AC3E}">
        <p14:creationId xmlns:p14="http://schemas.microsoft.com/office/powerpoint/2010/main" val="636553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34159344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PLEASE NOTE – IF USING GOOGLE CHROME MUST USE SETTING TO DOWNLOAD PDFs OTHERWISE THE MAP WILL NOT WORK PROPERLY</a:t>
            </a:r>
          </a:p>
          <a:p>
            <a:endParaRPr lang="en-GB" dirty="0" smtClean="0"/>
          </a:p>
          <a:p>
            <a:r>
              <a:rPr lang="en-GB" dirty="0" smtClean="0"/>
              <a:t>IF UNSURE</a:t>
            </a:r>
            <a:r>
              <a:rPr lang="en-GB" baseline="0" dirty="0" smtClean="0"/>
              <a:t> HOW TO CHANGE CHROME SETTINGS, USE INTERNET EXPLORER TO OPEN THE MAP INSTEAD</a:t>
            </a:r>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15</a:t>
            </a:fld>
            <a:endParaRPr lang="en-GB"/>
          </a:p>
        </p:txBody>
      </p:sp>
    </p:spTree>
    <p:extLst>
      <p:ext uri="{BB962C8B-B14F-4D97-AF65-F5344CB8AC3E}">
        <p14:creationId xmlns:p14="http://schemas.microsoft.com/office/powerpoint/2010/main" val="1005142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17</a:t>
            </a:fld>
            <a:endParaRPr lang="en-US"/>
          </a:p>
        </p:txBody>
      </p:sp>
    </p:spTree>
    <p:extLst>
      <p:ext uri="{BB962C8B-B14F-4D97-AF65-F5344CB8AC3E}">
        <p14:creationId xmlns:p14="http://schemas.microsoft.com/office/powerpoint/2010/main" val="15768557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p:txBody>
      </p:sp>
      <p:sp>
        <p:nvSpPr>
          <p:cNvPr id="4" name="Slide Number Placeholder 3"/>
          <p:cNvSpPr>
            <a:spLocks noGrp="1"/>
          </p:cNvSpPr>
          <p:nvPr>
            <p:ph type="sldNum" sz="quarter" idx="10"/>
          </p:nvPr>
        </p:nvSpPr>
        <p:spPr/>
        <p:txBody>
          <a:bodyPr/>
          <a:lstStyle/>
          <a:p>
            <a:fld id="{E9BB9E90-CF07-1740-8D33-0F510E736B02}" type="slidenum">
              <a:rPr lang="en-US" smtClean="0"/>
              <a:t>18</a:t>
            </a:fld>
            <a:endParaRPr lang="en-US"/>
          </a:p>
        </p:txBody>
      </p:sp>
    </p:spTree>
    <p:extLst>
      <p:ext uri="{BB962C8B-B14F-4D97-AF65-F5344CB8AC3E}">
        <p14:creationId xmlns:p14="http://schemas.microsoft.com/office/powerpoint/2010/main" val="15768557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22</a:t>
            </a:fld>
            <a:endParaRPr lang="en-GB"/>
          </a:p>
        </p:txBody>
      </p:sp>
    </p:spTree>
    <p:extLst>
      <p:ext uri="{BB962C8B-B14F-4D97-AF65-F5344CB8AC3E}">
        <p14:creationId xmlns:p14="http://schemas.microsoft.com/office/powerpoint/2010/main" val="37037318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23</a:t>
            </a:fld>
            <a:endParaRPr lang="en-GB"/>
          </a:p>
        </p:txBody>
      </p:sp>
    </p:spTree>
    <p:extLst>
      <p:ext uri="{BB962C8B-B14F-4D97-AF65-F5344CB8AC3E}">
        <p14:creationId xmlns:p14="http://schemas.microsoft.com/office/powerpoint/2010/main" val="37037318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smtClean="0"/>
          </a:p>
        </p:txBody>
      </p:sp>
      <p:sp>
        <p:nvSpPr>
          <p:cNvPr id="4" name="Slide Number Placeholder 3"/>
          <p:cNvSpPr>
            <a:spLocks noGrp="1"/>
          </p:cNvSpPr>
          <p:nvPr>
            <p:ph type="sldNum" sz="quarter" idx="10"/>
          </p:nvPr>
        </p:nvSpPr>
        <p:spPr/>
        <p:txBody>
          <a:bodyPr/>
          <a:lstStyle/>
          <a:p>
            <a:fld id="{2B9EDF20-C8EF-496A-8302-D5EBA4B1B6A3}" type="slidenum">
              <a:rPr lang="en-GB" smtClean="0"/>
              <a:t>24</a:t>
            </a:fld>
            <a:endParaRPr lang="en-GB"/>
          </a:p>
        </p:txBody>
      </p:sp>
    </p:spTree>
    <p:extLst>
      <p:ext uri="{BB962C8B-B14F-4D97-AF65-F5344CB8AC3E}">
        <p14:creationId xmlns:p14="http://schemas.microsoft.com/office/powerpoint/2010/main" val="22275847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Code</a:t>
            </a:r>
            <a:r>
              <a:rPr lang="en-GB" baseline="0" dirty="0" smtClean="0"/>
              <a:t> says:</a:t>
            </a:r>
          </a:p>
          <a:p>
            <a:r>
              <a:rPr lang="en-US" dirty="0" smtClean="0"/>
              <a:t>5.52 A maintained nursery school must ensure that there is a qualified teacher designated as the SENCO in order to ensure the detailed implementation of support 89 for children with SEN. This individual should also have the prescribed qualification for SEN Co-ordination or relevant experience.</a:t>
            </a:r>
            <a:endParaRPr lang="en-GB" baseline="0" dirty="0" smtClean="0"/>
          </a:p>
          <a:p>
            <a:r>
              <a:rPr lang="en-US" dirty="0" smtClean="0"/>
              <a:t>6.85 The SENCO must be a qualified teacher working at the school. </a:t>
            </a:r>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26</a:t>
            </a:fld>
            <a:endParaRPr lang="en-GB"/>
          </a:p>
        </p:txBody>
      </p:sp>
    </p:spTree>
    <p:extLst>
      <p:ext uri="{BB962C8B-B14F-4D97-AF65-F5344CB8AC3E}">
        <p14:creationId xmlns:p14="http://schemas.microsoft.com/office/powerpoint/2010/main" val="42400280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Code says: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5.52 A maintained nursery school must ensure that there is a qualified teacher designated as the SENCO in order to ensure the detailed implementation of support 89 for children with SEN. This individual should also have the prescribed qualification for SEN Co-ordination or relevant experience.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schools - A newly appointed SENCO must be a qualified teacher and, where they have not previously been the SENCO at that or any other relevant school for a total period of more than twelve months, they must achieve a National Award in Special Educational Needs Coordination within three years of appointment.</a:t>
            </a:r>
            <a:endParaRPr lang="en-GB" dirty="0" smtClean="0"/>
          </a:p>
          <a:p>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27</a:t>
            </a:fld>
            <a:endParaRPr lang="en-GB"/>
          </a:p>
        </p:txBody>
      </p:sp>
    </p:spTree>
    <p:extLst>
      <p:ext uri="{BB962C8B-B14F-4D97-AF65-F5344CB8AC3E}">
        <p14:creationId xmlns:p14="http://schemas.microsoft.com/office/powerpoint/2010/main" val="2461438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Code says:</a:t>
            </a:r>
          </a:p>
          <a:p>
            <a:r>
              <a:rPr lang="en-US" dirty="0" smtClean="0"/>
              <a:t>6.87 The SENCO has an important role to play with the </a:t>
            </a:r>
            <a:r>
              <a:rPr lang="en-US" dirty="0" err="1" smtClean="0"/>
              <a:t>headteacher</a:t>
            </a:r>
            <a:r>
              <a:rPr lang="en-US" dirty="0" smtClean="0"/>
              <a:t> and governing body, in determining the strategic development of SEN policy and provision in the school. They will be most effective in that role if they are part of the school leadership team.</a:t>
            </a:r>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28</a:t>
            </a:fld>
            <a:endParaRPr lang="en-GB"/>
          </a:p>
        </p:txBody>
      </p:sp>
    </p:spTree>
    <p:extLst>
      <p:ext uri="{BB962C8B-B14F-4D97-AF65-F5344CB8AC3E}">
        <p14:creationId xmlns:p14="http://schemas.microsoft.com/office/powerpoint/2010/main" val="39296379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30</a:t>
            </a:fld>
            <a:endParaRPr lang="en-GB"/>
          </a:p>
        </p:txBody>
      </p:sp>
    </p:spTree>
    <p:extLst>
      <p:ext uri="{BB962C8B-B14F-4D97-AF65-F5344CB8AC3E}">
        <p14:creationId xmlns:p14="http://schemas.microsoft.com/office/powerpoint/2010/main" val="4135968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2800" b="0" u="none" baseline="0" dirty="0" smtClean="0"/>
          </a:p>
          <a:p>
            <a:endParaRPr lang="en-GB" sz="2800" b="0" u="none" dirty="0"/>
          </a:p>
        </p:txBody>
      </p:sp>
      <p:sp>
        <p:nvSpPr>
          <p:cNvPr id="4" name="Slide Number Placeholder 3"/>
          <p:cNvSpPr>
            <a:spLocks noGrp="1"/>
          </p:cNvSpPr>
          <p:nvPr>
            <p:ph type="sldNum" sz="quarter" idx="10"/>
          </p:nvPr>
        </p:nvSpPr>
        <p:spPr/>
        <p:txBody>
          <a:bodyPr/>
          <a:lstStyle/>
          <a:p>
            <a:fld id="{FE6EB94B-9D35-41E4-9BCE-0B7CC69AB3BF}" type="slidenum">
              <a:rPr lang="en-GB" smtClean="0">
                <a:solidFill>
                  <a:prstClr val="black"/>
                </a:solidFill>
              </a:rPr>
              <a:pPr/>
              <a:t>4</a:t>
            </a:fld>
            <a:endParaRPr lang="en-GB">
              <a:solidFill>
                <a:prstClr val="black"/>
              </a:solidFill>
            </a:endParaRPr>
          </a:p>
        </p:txBody>
      </p:sp>
    </p:spTree>
    <p:extLst>
      <p:ext uri="{BB962C8B-B14F-4D97-AF65-F5344CB8AC3E}">
        <p14:creationId xmlns:p14="http://schemas.microsoft.com/office/powerpoint/2010/main" val="29615446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Vast majority of </a:t>
            </a:r>
            <a:r>
              <a:rPr lang="en-GB" dirty="0" err="1" smtClean="0"/>
              <a:t>SENCos</a:t>
            </a:r>
            <a:r>
              <a:rPr lang="en-GB" baseline="0" dirty="0" smtClean="0"/>
              <a:t> manage teaching assistants/1:1 support assistants but wide range of other staff being managed as well </a:t>
            </a:r>
          </a:p>
          <a:p>
            <a:r>
              <a:rPr lang="en-GB" baseline="0" dirty="0" err="1" smtClean="0"/>
              <a:t>e.g</a:t>
            </a:r>
            <a:r>
              <a:rPr lang="en-GB" baseline="0" dirty="0" smtClean="0"/>
              <a:t> lunchtime organisers, SALT, pastoral staff, family support workers, site manager, office staff</a:t>
            </a:r>
          </a:p>
          <a:p>
            <a:endParaRPr lang="en-GB" baseline="0" dirty="0" smtClean="0"/>
          </a:p>
          <a:p>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32</a:t>
            </a:fld>
            <a:endParaRPr lang="en-GB"/>
          </a:p>
        </p:txBody>
      </p:sp>
    </p:spTree>
    <p:extLst>
      <p:ext uri="{BB962C8B-B14F-4D97-AF65-F5344CB8AC3E}">
        <p14:creationId xmlns:p14="http://schemas.microsoft.com/office/powerpoint/2010/main" val="39673935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34</a:t>
            </a:fld>
            <a:endParaRPr lang="en-GB"/>
          </a:p>
        </p:txBody>
      </p:sp>
    </p:spTree>
    <p:extLst>
      <p:ext uri="{BB962C8B-B14F-4D97-AF65-F5344CB8AC3E}">
        <p14:creationId xmlns:p14="http://schemas.microsoft.com/office/powerpoint/2010/main" val="1421874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LA audit done recently,</a:t>
            </a:r>
            <a:r>
              <a:rPr lang="en-GB" baseline="0" dirty="0" smtClean="0"/>
              <a:t> 50% of schools were fully compliant at the time, chased and now closer to 100%</a:t>
            </a:r>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35</a:t>
            </a:fld>
            <a:endParaRPr lang="en-GB"/>
          </a:p>
        </p:txBody>
      </p:sp>
    </p:spTree>
    <p:extLst>
      <p:ext uri="{BB962C8B-B14F-4D97-AF65-F5344CB8AC3E}">
        <p14:creationId xmlns:p14="http://schemas.microsoft.com/office/powerpoint/2010/main" val="40893931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Code</a:t>
            </a:r>
            <a:r>
              <a:rPr lang="en-GB" baseline="0" dirty="0" smtClean="0"/>
              <a:t> says:</a:t>
            </a:r>
          </a:p>
          <a:p>
            <a:r>
              <a:rPr lang="en-US" dirty="0" smtClean="0"/>
              <a:t>6.91 The school should ensure that the SENCO has sufficient time and resources to carry out these functions. This should include providing the SENCO with sufficient administrative support and time away from teaching to enable them to fulfil their responsibilities in a similar way to other important strategic roles within a school.   </a:t>
            </a:r>
            <a:endParaRPr lang="en-GB" dirty="0" smtClean="0"/>
          </a:p>
          <a:p>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37</a:t>
            </a:fld>
            <a:endParaRPr lang="en-GB"/>
          </a:p>
        </p:txBody>
      </p:sp>
    </p:spTree>
    <p:extLst>
      <p:ext uri="{BB962C8B-B14F-4D97-AF65-F5344CB8AC3E}">
        <p14:creationId xmlns:p14="http://schemas.microsoft.com/office/powerpoint/2010/main" val="40596114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Code</a:t>
            </a:r>
            <a:r>
              <a:rPr lang="en-GB" baseline="0" dirty="0" smtClean="0"/>
              <a:t> says:</a:t>
            </a:r>
          </a:p>
          <a:p>
            <a:r>
              <a:rPr lang="en-US" dirty="0" smtClean="0"/>
              <a:t>6.91 The school should ensure that the SENCO has sufficient time and resources to carry out these functions. This should include providing the SENCO with sufficient administrative support and time away from teaching to enable them to fulfil their responsibilities in a similar way to other important strategic roles within a school.   </a:t>
            </a:r>
            <a:endParaRPr lang="en-GB" dirty="0" smtClean="0"/>
          </a:p>
          <a:p>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38</a:t>
            </a:fld>
            <a:endParaRPr lang="en-GB"/>
          </a:p>
        </p:txBody>
      </p:sp>
    </p:spTree>
    <p:extLst>
      <p:ext uri="{BB962C8B-B14F-4D97-AF65-F5344CB8AC3E}">
        <p14:creationId xmlns:p14="http://schemas.microsoft.com/office/powerpoint/2010/main" val="28448966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Other tasks mentioned by 1 person only included:</a:t>
            </a:r>
          </a:p>
          <a:p>
            <a:r>
              <a:rPr lang="en-GB" dirty="0" smtClean="0"/>
              <a:t>Contacting</a:t>
            </a:r>
            <a:r>
              <a:rPr lang="en-GB" baseline="0" dirty="0" smtClean="0"/>
              <a:t> outside agencies</a:t>
            </a:r>
          </a:p>
          <a:p>
            <a:r>
              <a:rPr lang="en-GB" baseline="0" dirty="0" smtClean="0"/>
              <a:t>Filing</a:t>
            </a:r>
          </a:p>
          <a:p>
            <a:r>
              <a:rPr lang="en-GB" baseline="0" dirty="0" smtClean="0"/>
              <a:t>Reading reports</a:t>
            </a:r>
          </a:p>
          <a:p>
            <a:r>
              <a:rPr lang="en-GB" baseline="0" dirty="0" smtClean="0"/>
              <a:t>Updating records e.g. CPOMS</a:t>
            </a:r>
          </a:p>
          <a:p>
            <a:r>
              <a:rPr lang="en-GB" baseline="0" dirty="0" smtClean="0"/>
              <a:t>Acquiring SEND resources</a:t>
            </a:r>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39</a:t>
            </a:fld>
            <a:endParaRPr lang="en-GB"/>
          </a:p>
        </p:txBody>
      </p:sp>
    </p:spTree>
    <p:extLst>
      <p:ext uri="{BB962C8B-B14F-4D97-AF65-F5344CB8AC3E}">
        <p14:creationId xmlns:p14="http://schemas.microsoft.com/office/powerpoint/2010/main" val="24384674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Little difference between setting</a:t>
            </a:r>
            <a:r>
              <a:rPr lang="en-GB" baseline="0" dirty="0" smtClean="0"/>
              <a:t> responses.</a:t>
            </a:r>
          </a:p>
          <a:p>
            <a:r>
              <a:rPr lang="en-GB" baseline="0" dirty="0" smtClean="0"/>
              <a:t>* 15 primary </a:t>
            </a:r>
            <a:r>
              <a:rPr lang="en-GB" baseline="0" dirty="0" err="1" smtClean="0"/>
              <a:t>SENCos</a:t>
            </a:r>
            <a:r>
              <a:rPr lang="en-GB" baseline="0" dirty="0" smtClean="0"/>
              <a:t> did not respond to this question so less of a sample to get the majority from</a:t>
            </a:r>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40</a:t>
            </a:fld>
            <a:endParaRPr lang="en-GB"/>
          </a:p>
        </p:txBody>
      </p:sp>
    </p:spTree>
    <p:extLst>
      <p:ext uri="{BB962C8B-B14F-4D97-AF65-F5344CB8AC3E}">
        <p14:creationId xmlns:p14="http://schemas.microsoft.com/office/powerpoint/2010/main" val="15741148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41</a:t>
            </a:fld>
            <a:endParaRPr lang="en-GB"/>
          </a:p>
        </p:txBody>
      </p:sp>
    </p:spTree>
    <p:extLst>
      <p:ext uri="{BB962C8B-B14F-4D97-AF65-F5344CB8AC3E}">
        <p14:creationId xmlns:p14="http://schemas.microsoft.com/office/powerpoint/2010/main" val="24384674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9EDF20-C8EF-496A-8302-D5EBA4B1B6A3}" type="slidenum">
              <a:rPr lang="en-GB" smtClean="0"/>
              <a:t>42</a:t>
            </a:fld>
            <a:endParaRPr lang="en-GB"/>
          </a:p>
        </p:txBody>
      </p:sp>
    </p:spTree>
    <p:extLst>
      <p:ext uri="{BB962C8B-B14F-4D97-AF65-F5344CB8AC3E}">
        <p14:creationId xmlns:p14="http://schemas.microsoft.com/office/powerpoint/2010/main" val="32055082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Colours</a:t>
            </a:r>
            <a:r>
              <a:rPr lang="en-GB" baseline="0" dirty="0" smtClean="0"/>
              <a:t> on the table denote how many </a:t>
            </a:r>
            <a:r>
              <a:rPr lang="en-GB" baseline="0" dirty="0" err="1" smtClean="0"/>
              <a:t>SENCos</a:t>
            </a:r>
            <a:r>
              <a:rPr lang="en-GB" baseline="0" dirty="0" smtClean="0"/>
              <a:t> want the particular training e.g. green = many, orange = some, red = a few</a:t>
            </a:r>
          </a:p>
          <a:p>
            <a:endParaRPr lang="en-GB" baseline="0" dirty="0" smtClean="0"/>
          </a:p>
          <a:p>
            <a:r>
              <a:rPr lang="en-GB" baseline="0" dirty="0" smtClean="0"/>
              <a:t>Coloured clouds indicate this training is available via the REAL Trust/EPS/RANS</a:t>
            </a:r>
          </a:p>
          <a:p>
            <a:endParaRPr lang="en-GB" baseline="0" dirty="0" smtClean="0"/>
          </a:p>
          <a:p>
            <a:r>
              <a:rPr lang="en-GB" baseline="0" dirty="0" smtClean="0"/>
              <a:t>Need to think about E learning resources as well, e.g. Down Syndrome, complex needs, mental health</a:t>
            </a:r>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43</a:t>
            </a:fld>
            <a:endParaRPr lang="en-GB"/>
          </a:p>
        </p:txBody>
      </p:sp>
    </p:spTree>
    <p:extLst>
      <p:ext uri="{BB962C8B-B14F-4D97-AF65-F5344CB8AC3E}">
        <p14:creationId xmlns:p14="http://schemas.microsoft.com/office/powerpoint/2010/main" val="503598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2800" b="0" u="none" dirty="0"/>
          </a:p>
        </p:txBody>
      </p:sp>
      <p:sp>
        <p:nvSpPr>
          <p:cNvPr id="4" name="Slide Number Placeholder 3"/>
          <p:cNvSpPr>
            <a:spLocks noGrp="1"/>
          </p:cNvSpPr>
          <p:nvPr>
            <p:ph type="sldNum" sz="quarter" idx="10"/>
          </p:nvPr>
        </p:nvSpPr>
        <p:spPr/>
        <p:txBody>
          <a:bodyPr/>
          <a:lstStyle/>
          <a:p>
            <a:fld id="{FE6EB94B-9D35-41E4-9BCE-0B7CC69AB3BF}" type="slidenum">
              <a:rPr lang="en-GB" smtClean="0">
                <a:solidFill>
                  <a:prstClr val="black"/>
                </a:solidFill>
              </a:rPr>
              <a:pPr/>
              <a:t>6</a:t>
            </a:fld>
            <a:endParaRPr lang="en-GB">
              <a:solidFill>
                <a:prstClr val="black"/>
              </a:solidFill>
            </a:endParaRPr>
          </a:p>
        </p:txBody>
      </p:sp>
    </p:spTree>
    <p:extLst>
      <p:ext uri="{BB962C8B-B14F-4D97-AF65-F5344CB8AC3E}">
        <p14:creationId xmlns:p14="http://schemas.microsoft.com/office/powerpoint/2010/main" val="29615446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44</a:t>
            </a:fld>
            <a:endParaRPr lang="en-GB"/>
          </a:p>
        </p:txBody>
      </p:sp>
    </p:spTree>
    <p:extLst>
      <p:ext uri="{BB962C8B-B14F-4D97-AF65-F5344CB8AC3E}">
        <p14:creationId xmlns:p14="http://schemas.microsoft.com/office/powerpoint/2010/main" val="4004857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8</a:t>
            </a:fld>
            <a:endParaRPr lang="en-GB"/>
          </a:p>
        </p:txBody>
      </p:sp>
    </p:spTree>
    <p:extLst>
      <p:ext uri="{BB962C8B-B14F-4D97-AF65-F5344CB8AC3E}">
        <p14:creationId xmlns:p14="http://schemas.microsoft.com/office/powerpoint/2010/main" val="3867329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2800" b="1" u="sng" dirty="0"/>
          </a:p>
        </p:txBody>
      </p:sp>
      <p:sp>
        <p:nvSpPr>
          <p:cNvPr id="4" name="Slide Number Placeholder 3"/>
          <p:cNvSpPr>
            <a:spLocks noGrp="1"/>
          </p:cNvSpPr>
          <p:nvPr>
            <p:ph type="sldNum" sz="quarter" idx="10"/>
          </p:nvPr>
        </p:nvSpPr>
        <p:spPr/>
        <p:txBody>
          <a:bodyPr/>
          <a:lstStyle/>
          <a:p>
            <a:fld id="{FE6EB94B-9D35-41E4-9BCE-0B7CC69AB3BF}" type="slidenum">
              <a:rPr lang="en-GB" smtClean="0"/>
              <a:t>9</a:t>
            </a:fld>
            <a:endParaRPr lang="en-GB"/>
          </a:p>
        </p:txBody>
      </p:sp>
    </p:spTree>
    <p:extLst>
      <p:ext uri="{BB962C8B-B14F-4D97-AF65-F5344CB8AC3E}">
        <p14:creationId xmlns:p14="http://schemas.microsoft.com/office/powerpoint/2010/main" val="2961544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11</a:t>
            </a:fld>
            <a:endParaRPr lang="en-GB"/>
          </a:p>
        </p:txBody>
      </p:sp>
    </p:spTree>
    <p:extLst>
      <p:ext uri="{BB962C8B-B14F-4D97-AF65-F5344CB8AC3E}">
        <p14:creationId xmlns:p14="http://schemas.microsoft.com/office/powerpoint/2010/main" val="1754888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12</a:t>
            </a:fld>
            <a:endParaRPr lang="en-GB"/>
          </a:p>
        </p:txBody>
      </p:sp>
    </p:spTree>
    <p:extLst>
      <p:ext uri="{BB962C8B-B14F-4D97-AF65-F5344CB8AC3E}">
        <p14:creationId xmlns:p14="http://schemas.microsoft.com/office/powerpoint/2010/main" val="1280595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Talkabout</a:t>
            </a:r>
            <a:r>
              <a:rPr lang="en-GB" dirty="0" smtClean="0"/>
              <a:t> training</a:t>
            </a:r>
            <a:r>
              <a:rPr lang="en-GB" baseline="0" dirty="0" smtClean="0"/>
              <a:t> – delivered by Alex Kelly, feedback included – </a:t>
            </a:r>
          </a:p>
          <a:p>
            <a:r>
              <a:rPr lang="en-GB" dirty="0" smtClean="0"/>
              <a:t>“This was a great logical approach to an area of education which deserves greater emphasis. It was delivered in a warm and inclusive way and really answered a lot of questions.”</a:t>
            </a:r>
          </a:p>
          <a:p>
            <a:r>
              <a:rPr lang="en-US" dirty="0" smtClean="0"/>
              <a:t>“Every part of the course has been useful and engaging. From the activities to the planning and assessment, it has been easily explained and practically delivered. I can’t wait to start</a:t>
            </a:r>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13</a:t>
            </a:fld>
            <a:endParaRPr lang="en-GB"/>
          </a:p>
        </p:txBody>
      </p:sp>
    </p:spTree>
    <p:extLst>
      <p:ext uri="{BB962C8B-B14F-4D97-AF65-F5344CB8AC3E}">
        <p14:creationId xmlns:p14="http://schemas.microsoft.com/office/powerpoint/2010/main" val="1280595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2B9EDF20-C8EF-496A-8302-D5EBA4B1B6A3}" type="slidenum">
              <a:rPr lang="en-GB" smtClean="0"/>
              <a:t>14</a:t>
            </a:fld>
            <a:endParaRPr lang="en-GB"/>
          </a:p>
        </p:txBody>
      </p:sp>
    </p:spTree>
    <p:extLst>
      <p:ext uri="{BB962C8B-B14F-4D97-AF65-F5344CB8AC3E}">
        <p14:creationId xmlns:p14="http://schemas.microsoft.com/office/powerpoint/2010/main" val="1280595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0" y="3826495"/>
            <a:ext cx="9144000" cy="3031505"/>
          </a:xfrm>
          <a:prstGeom prst="rect">
            <a:avLst/>
          </a:prstGeom>
          <a:solidFill>
            <a:srgbClr val="0081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31" name="Text Placeholder 30"/>
          <p:cNvSpPr>
            <a:spLocks noGrp="1"/>
          </p:cNvSpPr>
          <p:nvPr>
            <p:ph type="body" sz="quarter" idx="10" hasCustomPrompt="1"/>
          </p:nvPr>
        </p:nvSpPr>
        <p:spPr>
          <a:xfrm>
            <a:off x="1711477" y="2545668"/>
            <a:ext cx="6075363" cy="563277"/>
          </a:xfrm>
          <a:prstGeom prst="rect">
            <a:avLst/>
          </a:prstGeom>
          <a:noFill/>
        </p:spPr>
        <p:txBody>
          <a:bodyPr/>
          <a:lstStyle>
            <a:lvl1pPr marL="0" indent="0" algn="l">
              <a:buNone/>
              <a:defRPr sz="3200" baseline="0">
                <a:solidFill>
                  <a:srgbClr val="00816C"/>
                </a:solidFill>
                <a:latin typeface="+mj-lt"/>
              </a:defRPr>
            </a:lvl1pPr>
          </a:lstStyle>
          <a:p>
            <a:pPr lvl="0"/>
            <a:r>
              <a:rPr lang="en-US" dirty="0" smtClean="0"/>
              <a:t>Click to edit title line 1</a:t>
            </a:r>
          </a:p>
        </p:txBody>
      </p:sp>
      <p:sp>
        <p:nvSpPr>
          <p:cNvPr id="32" name="Text Placeholder 30"/>
          <p:cNvSpPr>
            <a:spLocks noGrp="1"/>
          </p:cNvSpPr>
          <p:nvPr>
            <p:ph type="body" sz="quarter" idx="11" hasCustomPrompt="1"/>
          </p:nvPr>
        </p:nvSpPr>
        <p:spPr>
          <a:xfrm>
            <a:off x="1719202" y="3108945"/>
            <a:ext cx="6075363" cy="584650"/>
          </a:xfrm>
          <a:prstGeom prst="rect">
            <a:avLst/>
          </a:prstGeom>
          <a:noFill/>
        </p:spPr>
        <p:txBody>
          <a:bodyPr/>
          <a:lstStyle>
            <a:lvl1pPr marL="0" indent="0" algn="l">
              <a:buNone/>
              <a:defRPr sz="3200" baseline="0">
                <a:solidFill>
                  <a:srgbClr val="00816C"/>
                </a:solidFill>
                <a:latin typeface="+mj-lt"/>
              </a:defRPr>
            </a:lvl1pPr>
          </a:lstStyle>
          <a:p>
            <a:pPr lvl="0"/>
            <a:r>
              <a:rPr lang="en-US" dirty="0" smtClean="0"/>
              <a:t>Click to edit </a:t>
            </a:r>
            <a:r>
              <a:rPr lang="en-US" smtClean="0"/>
              <a:t>title line 2</a:t>
            </a:r>
            <a:endParaRPr lang="en-US" dirty="0" smtClean="0"/>
          </a:p>
        </p:txBody>
      </p:sp>
      <p:sp>
        <p:nvSpPr>
          <p:cNvPr id="34" name="Text Placeholder 33"/>
          <p:cNvSpPr>
            <a:spLocks noGrp="1"/>
          </p:cNvSpPr>
          <p:nvPr>
            <p:ph type="body" sz="quarter" idx="12" hasCustomPrompt="1"/>
          </p:nvPr>
        </p:nvSpPr>
        <p:spPr>
          <a:xfrm>
            <a:off x="1384300" y="4302744"/>
            <a:ext cx="6477000" cy="1838932"/>
          </a:xfrm>
          <a:prstGeom prst="rect">
            <a:avLst/>
          </a:prstGeom>
        </p:spPr>
        <p:txBody>
          <a:bodyPr/>
          <a:lstStyle>
            <a:lvl1pPr marL="0" indent="0">
              <a:buFont typeface="Arial" panose="020B0604020202020204" pitchFamily="34" charset="0"/>
              <a:buNone/>
              <a:defRPr sz="1800" baseline="0">
                <a:solidFill>
                  <a:schemeClr val="bg1"/>
                </a:solidFill>
                <a:latin typeface="+mn-lt"/>
              </a:defRPr>
            </a:lvl1pPr>
          </a:lstStyle>
          <a:p>
            <a:pPr marL="0" indent="0">
              <a:buFont typeface="Arial" panose="020B0604020202020204" pitchFamily="34" charset="0"/>
              <a:buNone/>
            </a:pPr>
            <a:r>
              <a:rPr lang="en-US" sz="1800" dirty="0" smtClean="0">
                <a:solidFill>
                  <a:schemeClr val="bg1"/>
                </a:solidFill>
                <a:latin typeface="+mn-lt"/>
                <a:cs typeface="Calibri"/>
              </a:rPr>
              <a:t>Click to edit subtitle</a:t>
            </a:r>
            <a:endParaRPr lang="en-US" sz="1800" dirty="0">
              <a:solidFill>
                <a:schemeClr val="bg1"/>
              </a:solidFill>
              <a:latin typeface="+mn-lt"/>
              <a:cs typeface="Calibri"/>
            </a:endParaRPr>
          </a:p>
        </p:txBody>
      </p:sp>
    </p:spTree>
    <p:extLst>
      <p:ext uri="{BB962C8B-B14F-4D97-AF65-F5344CB8AC3E}">
        <p14:creationId xmlns:p14="http://schemas.microsoft.com/office/powerpoint/2010/main" val="418580251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686061"/>
          </a:xfrm>
          <a:prstGeom prst="rect">
            <a:avLst/>
          </a:prstGeom>
        </p:spPr>
        <p:txBody>
          <a:bodyPr/>
          <a:lstStyle>
            <a:lvl1pPr algn="l">
              <a:defRPr sz="3000" baseline="0">
                <a:solidFill>
                  <a:srgbClr val="00816C"/>
                </a:solidFill>
                <a:latin typeface="Calibri" panose="020F0502020204030204" pitchFamily="34" charset="0"/>
              </a:defRPr>
            </a:lvl1pPr>
          </a:lstStyle>
          <a:p>
            <a:r>
              <a:rPr lang="en-US" dirty="0" smtClean="0"/>
              <a:t>Click to edit page title</a:t>
            </a:r>
            <a:endParaRPr lang="en-GB" dirty="0"/>
          </a:p>
        </p:txBody>
      </p:sp>
      <p:sp>
        <p:nvSpPr>
          <p:cNvPr id="3" name="Content Placeholder 2"/>
          <p:cNvSpPr>
            <a:spLocks noGrp="1"/>
          </p:cNvSpPr>
          <p:nvPr>
            <p:ph idx="1" hasCustomPrompt="1"/>
          </p:nvPr>
        </p:nvSpPr>
        <p:spPr>
          <a:xfrm>
            <a:off x="457200" y="1157468"/>
            <a:ext cx="8229600" cy="4382925"/>
          </a:xfrm>
          <a:prstGeom prst="rect">
            <a:avLst/>
          </a:prstGeom>
        </p:spPr>
        <p:txBody>
          <a:bodyPr/>
          <a:lstStyle>
            <a:lvl1pPr marL="0" indent="0">
              <a:buNone/>
              <a:defRPr sz="1800">
                <a:solidFill>
                  <a:schemeClr val="tx1">
                    <a:lumMod val="75000"/>
                    <a:lumOff val="25000"/>
                  </a:schemeClr>
                </a:solidFill>
              </a:defRPr>
            </a:lvl1pPr>
          </a:lstStyle>
          <a:p>
            <a:pPr lvl="0"/>
            <a:r>
              <a:rPr lang="en-US" dirty="0" smtClean="0"/>
              <a:t>Click to edit page content</a:t>
            </a:r>
          </a:p>
        </p:txBody>
      </p:sp>
    </p:spTree>
    <p:extLst>
      <p:ext uri="{BB962C8B-B14F-4D97-AF65-F5344CB8AC3E}">
        <p14:creationId xmlns:p14="http://schemas.microsoft.com/office/powerpoint/2010/main" val="262308487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a:xfrm>
            <a:off x="0" y="3826495"/>
            <a:ext cx="9144000" cy="3031505"/>
          </a:xfrm>
          <a:prstGeom prst="rect">
            <a:avLst/>
          </a:prstGeom>
          <a:solidFill>
            <a:srgbClr val="0081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31" name="Text Placeholder 30"/>
          <p:cNvSpPr>
            <a:spLocks noGrp="1"/>
          </p:cNvSpPr>
          <p:nvPr>
            <p:ph type="body" sz="quarter" idx="10" hasCustomPrompt="1"/>
          </p:nvPr>
        </p:nvSpPr>
        <p:spPr>
          <a:xfrm>
            <a:off x="1711477" y="2545668"/>
            <a:ext cx="6075363" cy="563277"/>
          </a:xfrm>
          <a:prstGeom prst="rect">
            <a:avLst/>
          </a:prstGeom>
          <a:noFill/>
        </p:spPr>
        <p:txBody>
          <a:bodyPr/>
          <a:lstStyle>
            <a:lvl1pPr marL="0" indent="0" algn="l">
              <a:buNone/>
              <a:defRPr sz="3200" baseline="0">
                <a:solidFill>
                  <a:srgbClr val="00816C"/>
                </a:solidFill>
                <a:latin typeface="+mj-lt"/>
              </a:defRPr>
            </a:lvl1pPr>
          </a:lstStyle>
          <a:p>
            <a:pPr lvl="0"/>
            <a:r>
              <a:rPr lang="en-US" dirty="0" smtClean="0"/>
              <a:t>Click to edit title line 1</a:t>
            </a:r>
          </a:p>
        </p:txBody>
      </p:sp>
      <p:sp>
        <p:nvSpPr>
          <p:cNvPr id="32" name="Text Placeholder 30"/>
          <p:cNvSpPr>
            <a:spLocks noGrp="1"/>
          </p:cNvSpPr>
          <p:nvPr>
            <p:ph type="body" sz="quarter" idx="11" hasCustomPrompt="1"/>
          </p:nvPr>
        </p:nvSpPr>
        <p:spPr>
          <a:xfrm>
            <a:off x="1719202" y="3108945"/>
            <a:ext cx="6075363" cy="584650"/>
          </a:xfrm>
          <a:prstGeom prst="rect">
            <a:avLst/>
          </a:prstGeom>
          <a:noFill/>
        </p:spPr>
        <p:txBody>
          <a:bodyPr/>
          <a:lstStyle>
            <a:lvl1pPr marL="0" indent="0" algn="l">
              <a:buNone/>
              <a:defRPr sz="3200" baseline="0">
                <a:solidFill>
                  <a:srgbClr val="00816C"/>
                </a:solidFill>
                <a:latin typeface="+mj-lt"/>
              </a:defRPr>
            </a:lvl1pPr>
          </a:lstStyle>
          <a:p>
            <a:pPr lvl="0"/>
            <a:r>
              <a:rPr lang="en-US" dirty="0" smtClean="0"/>
              <a:t>Click to edit </a:t>
            </a:r>
            <a:r>
              <a:rPr lang="en-US" smtClean="0"/>
              <a:t>title line 2</a:t>
            </a:r>
            <a:endParaRPr lang="en-US" dirty="0" smtClean="0"/>
          </a:p>
        </p:txBody>
      </p:sp>
      <p:sp>
        <p:nvSpPr>
          <p:cNvPr id="34" name="Text Placeholder 33"/>
          <p:cNvSpPr>
            <a:spLocks noGrp="1"/>
          </p:cNvSpPr>
          <p:nvPr>
            <p:ph type="body" sz="quarter" idx="12" hasCustomPrompt="1"/>
          </p:nvPr>
        </p:nvSpPr>
        <p:spPr>
          <a:xfrm>
            <a:off x="1384300" y="4302744"/>
            <a:ext cx="6477000" cy="1838932"/>
          </a:xfrm>
          <a:prstGeom prst="rect">
            <a:avLst/>
          </a:prstGeom>
        </p:spPr>
        <p:txBody>
          <a:bodyPr/>
          <a:lstStyle>
            <a:lvl1pPr marL="0" indent="0">
              <a:buFont typeface="Arial" panose="020B0604020202020204" pitchFamily="34" charset="0"/>
              <a:buNone/>
              <a:defRPr sz="1800" baseline="0">
                <a:solidFill>
                  <a:schemeClr val="bg1"/>
                </a:solidFill>
                <a:latin typeface="+mn-lt"/>
              </a:defRPr>
            </a:lvl1pPr>
          </a:lstStyle>
          <a:p>
            <a:pPr marL="0" indent="0">
              <a:buFont typeface="Arial" panose="020B0604020202020204" pitchFamily="34" charset="0"/>
              <a:buNone/>
            </a:pPr>
            <a:r>
              <a:rPr lang="en-US" sz="1800" dirty="0" smtClean="0">
                <a:solidFill>
                  <a:schemeClr val="bg1"/>
                </a:solidFill>
                <a:latin typeface="+mn-lt"/>
                <a:cs typeface="Calibri"/>
              </a:rPr>
              <a:t>Click to edit subtitle</a:t>
            </a:r>
            <a:endParaRPr lang="en-US" sz="1800" dirty="0">
              <a:solidFill>
                <a:schemeClr val="bg1"/>
              </a:solidFill>
              <a:latin typeface="+mn-lt"/>
              <a:cs typeface="Calibri"/>
            </a:endParaRPr>
          </a:p>
        </p:txBody>
      </p:sp>
    </p:spTree>
    <p:extLst>
      <p:ext uri="{BB962C8B-B14F-4D97-AF65-F5344CB8AC3E}">
        <p14:creationId xmlns:p14="http://schemas.microsoft.com/office/powerpoint/2010/main" val="194576730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a:prstGeom prst="rect">
            <a:avLst/>
          </a:prstGeo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a:xfrm>
            <a:off x="457200" y="6356353"/>
            <a:ext cx="2133600" cy="365125"/>
          </a:xfrm>
          <a:prstGeom prst="rect">
            <a:avLst/>
          </a:prstGeom>
        </p:spPr>
        <p:txBody>
          <a:bodyPr/>
          <a:lstStyle/>
          <a:p>
            <a:fld id="{818A7196-2A83-4D65-804F-0CFD181D2C35}" type="datetimeFigureOut">
              <a:rPr lang="en-GB">
                <a:solidFill>
                  <a:prstClr val="black"/>
                </a:solidFill>
              </a:rPr>
              <a:pPr/>
              <a:t>17/12/2018</a:t>
            </a:fld>
            <a:endParaRPr lang="en-GB">
              <a:solidFill>
                <a:prstClr val="black"/>
              </a:solidFill>
            </a:endParaRPr>
          </a:p>
        </p:txBody>
      </p:sp>
      <p:sp>
        <p:nvSpPr>
          <p:cNvPr id="5" name="Footer Placeholder 4"/>
          <p:cNvSpPr>
            <a:spLocks noGrp="1"/>
          </p:cNvSpPr>
          <p:nvPr>
            <p:ph type="ftr" sz="quarter" idx="11"/>
          </p:nvPr>
        </p:nvSpPr>
        <p:spPr>
          <a:xfrm>
            <a:off x="3124200" y="6356353"/>
            <a:ext cx="2895600" cy="365125"/>
          </a:xfrm>
          <a:prstGeom prst="rect">
            <a:avLst/>
          </a:prstGeom>
        </p:spPr>
        <p:txBody>
          <a:bodyPr/>
          <a:lstStyle/>
          <a:p>
            <a:endParaRPr lang="en-GB">
              <a:solidFill>
                <a:prstClr val="black"/>
              </a:solidFill>
            </a:endParaRPr>
          </a:p>
        </p:txBody>
      </p:sp>
      <p:sp>
        <p:nvSpPr>
          <p:cNvPr id="6" name="Slide Number Placeholder 5"/>
          <p:cNvSpPr>
            <a:spLocks noGrp="1"/>
          </p:cNvSpPr>
          <p:nvPr>
            <p:ph type="sldNum" sz="quarter" idx="12"/>
          </p:nvPr>
        </p:nvSpPr>
        <p:spPr>
          <a:xfrm>
            <a:off x="6553200" y="6356353"/>
            <a:ext cx="2133600" cy="365125"/>
          </a:xfrm>
          <a:prstGeom prst="rect">
            <a:avLst/>
          </a:prstGeom>
        </p:spPr>
        <p:txBody>
          <a:bodyPr/>
          <a:lstStyle/>
          <a:p>
            <a:fld id="{61667266-246C-4D6D-A2B2-CA44712D0745}" type="slidenum">
              <a:rPr lang="en-GB">
                <a:solidFill>
                  <a:prstClr val="black"/>
                </a:solidFill>
              </a:rPr>
              <a:pPr/>
              <a:t>‹#›</a:t>
            </a:fld>
            <a:endParaRPr lang="en-GB">
              <a:solidFill>
                <a:prstClr val="black"/>
              </a:solidFill>
            </a:endParaRPr>
          </a:p>
        </p:txBody>
      </p:sp>
    </p:spTree>
    <p:extLst>
      <p:ext uri="{BB962C8B-B14F-4D97-AF65-F5344CB8AC3E}">
        <p14:creationId xmlns:p14="http://schemas.microsoft.com/office/powerpoint/2010/main" val="2116058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3"/>
            <a:ext cx="2133600" cy="365125"/>
          </a:xfrm>
          <a:prstGeom prst="rect">
            <a:avLst/>
          </a:prstGeom>
        </p:spPr>
        <p:txBody>
          <a:bodyPr/>
          <a:lstStyle/>
          <a:p>
            <a:fld id="{818A7196-2A83-4D65-804F-0CFD181D2C35}" type="datetimeFigureOut">
              <a:rPr lang="en-GB">
                <a:solidFill>
                  <a:prstClr val="black"/>
                </a:solidFill>
              </a:rPr>
              <a:pPr/>
              <a:t>17/12/2018</a:t>
            </a:fld>
            <a:endParaRPr lang="en-GB">
              <a:solidFill>
                <a:prstClr val="black"/>
              </a:solidFill>
            </a:endParaRPr>
          </a:p>
        </p:txBody>
      </p:sp>
      <p:sp>
        <p:nvSpPr>
          <p:cNvPr id="3" name="Footer Placeholder 2"/>
          <p:cNvSpPr>
            <a:spLocks noGrp="1"/>
          </p:cNvSpPr>
          <p:nvPr>
            <p:ph type="ftr" sz="quarter" idx="11"/>
          </p:nvPr>
        </p:nvSpPr>
        <p:spPr>
          <a:xfrm>
            <a:off x="3124200" y="6356353"/>
            <a:ext cx="2895600" cy="365125"/>
          </a:xfrm>
          <a:prstGeom prst="rect">
            <a:avLst/>
          </a:prstGeom>
        </p:spPr>
        <p:txBody>
          <a:bodyPr/>
          <a:lstStyle/>
          <a:p>
            <a:endParaRPr lang="en-GB">
              <a:solidFill>
                <a:prstClr val="black"/>
              </a:solidFill>
            </a:endParaRPr>
          </a:p>
        </p:txBody>
      </p:sp>
      <p:sp>
        <p:nvSpPr>
          <p:cNvPr id="4" name="Slide Number Placeholder 3"/>
          <p:cNvSpPr>
            <a:spLocks noGrp="1"/>
          </p:cNvSpPr>
          <p:nvPr>
            <p:ph type="sldNum" sz="quarter" idx="12"/>
          </p:nvPr>
        </p:nvSpPr>
        <p:spPr>
          <a:xfrm>
            <a:off x="6553200" y="6356353"/>
            <a:ext cx="2133600" cy="365125"/>
          </a:xfrm>
          <a:prstGeom prst="rect">
            <a:avLst/>
          </a:prstGeom>
        </p:spPr>
        <p:txBody>
          <a:bodyPr/>
          <a:lstStyle/>
          <a:p>
            <a:fld id="{61667266-246C-4D6D-A2B2-CA44712D0745}" type="slidenum">
              <a:rPr lang="en-GB">
                <a:solidFill>
                  <a:prstClr val="black"/>
                </a:solidFill>
              </a:rPr>
              <a:pPr/>
              <a:t>‹#›</a:t>
            </a:fld>
            <a:endParaRPr lang="en-GB">
              <a:solidFill>
                <a:prstClr val="black"/>
              </a:solidFill>
            </a:endParaRPr>
          </a:p>
        </p:txBody>
      </p:sp>
    </p:spTree>
    <p:extLst>
      <p:ext uri="{BB962C8B-B14F-4D97-AF65-F5344CB8AC3E}">
        <p14:creationId xmlns:p14="http://schemas.microsoft.com/office/powerpoint/2010/main" val="7836750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a:xfrm>
            <a:off x="0" y="3826495"/>
            <a:ext cx="9144000" cy="3031505"/>
          </a:xfrm>
          <a:prstGeom prst="rect">
            <a:avLst/>
          </a:prstGeom>
          <a:solidFill>
            <a:srgbClr val="0081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GB">
              <a:solidFill>
                <a:prstClr val="white"/>
              </a:solidFill>
            </a:endParaRPr>
          </a:p>
        </p:txBody>
      </p:sp>
      <p:sp>
        <p:nvSpPr>
          <p:cNvPr id="31" name="Text Placeholder 30"/>
          <p:cNvSpPr>
            <a:spLocks noGrp="1"/>
          </p:cNvSpPr>
          <p:nvPr>
            <p:ph type="body" sz="quarter" idx="10" hasCustomPrompt="1"/>
          </p:nvPr>
        </p:nvSpPr>
        <p:spPr>
          <a:xfrm>
            <a:off x="1711477" y="2545668"/>
            <a:ext cx="6075363" cy="563277"/>
          </a:xfrm>
          <a:prstGeom prst="rect">
            <a:avLst/>
          </a:prstGeom>
          <a:noFill/>
        </p:spPr>
        <p:txBody>
          <a:bodyPr/>
          <a:lstStyle>
            <a:lvl1pPr marL="0" indent="0" algn="l">
              <a:buNone/>
              <a:defRPr sz="3200" baseline="0">
                <a:solidFill>
                  <a:srgbClr val="00816C"/>
                </a:solidFill>
                <a:latin typeface="+mj-lt"/>
              </a:defRPr>
            </a:lvl1pPr>
          </a:lstStyle>
          <a:p>
            <a:pPr lvl="0"/>
            <a:r>
              <a:rPr lang="en-US" dirty="0" smtClean="0"/>
              <a:t>Click to edit title line 1</a:t>
            </a:r>
          </a:p>
        </p:txBody>
      </p:sp>
      <p:sp>
        <p:nvSpPr>
          <p:cNvPr id="32" name="Text Placeholder 30"/>
          <p:cNvSpPr>
            <a:spLocks noGrp="1"/>
          </p:cNvSpPr>
          <p:nvPr>
            <p:ph type="body" sz="quarter" idx="11" hasCustomPrompt="1"/>
          </p:nvPr>
        </p:nvSpPr>
        <p:spPr>
          <a:xfrm>
            <a:off x="1719202" y="3108945"/>
            <a:ext cx="6075363" cy="584650"/>
          </a:xfrm>
          <a:prstGeom prst="rect">
            <a:avLst/>
          </a:prstGeom>
          <a:noFill/>
        </p:spPr>
        <p:txBody>
          <a:bodyPr/>
          <a:lstStyle>
            <a:lvl1pPr marL="0" indent="0" algn="l">
              <a:buNone/>
              <a:defRPr sz="3200" baseline="0">
                <a:solidFill>
                  <a:srgbClr val="00816C"/>
                </a:solidFill>
                <a:latin typeface="+mj-lt"/>
              </a:defRPr>
            </a:lvl1pPr>
          </a:lstStyle>
          <a:p>
            <a:pPr lvl="0"/>
            <a:r>
              <a:rPr lang="en-US" dirty="0" smtClean="0"/>
              <a:t>Click to edit </a:t>
            </a:r>
            <a:r>
              <a:rPr lang="en-US" smtClean="0"/>
              <a:t>title line 2</a:t>
            </a:r>
            <a:endParaRPr lang="en-US" dirty="0" smtClean="0"/>
          </a:p>
        </p:txBody>
      </p:sp>
      <p:sp>
        <p:nvSpPr>
          <p:cNvPr id="34" name="Text Placeholder 33"/>
          <p:cNvSpPr>
            <a:spLocks noGrp="1"/>
          </p:cNvSpPr>
          <p:nvPr>
            <p:ph type="body" sz="quarter" idx="12" hasCustomPrompt="1"/>
          </p:nvPr>
        </p:nvSpPr>
        <p:spPr>
          <a:xfrm>
            <a:off x="1384300" y="4302744"/>
            <a:ext cx="6477000" cy="1838932"/>
          </a:xfrm>
          <a:prstGeom prst="rect">
            <a:avLst/>
          </a:prstGeom>
        </p:spPr>
        <p:txBody>
          <a:bodyPr/>
          <a:lstStyle>
            <a:lvl1pPr marL="0" indent="0">
              <a:buFont typeface="Arial" panose="020B0604020202020204" pitchFamily="34" charset="0"/>
              <a:buNone/>
              <a:defRPr sz="1800" baseline="0">
                <a:solidFill>
                  <a:schemeClr val="bg1"/>
                </a:solidFill>
                <a:latin typeface="+mn-lt"/>
              </a:defRPr>
            </a:lvl1pPr>
          </a:lstStyle>
          <a:p>
            <a:pPr marL="0" indent="0">
              <a:buFont typeface="Arial" panose="020B0604020202020204" pitchFamily="34" charset="0"/>
              <a:buNone/>
            </a:pPr>
            <a:r>
              <a:rPr lang="en-US" sz="1800" dirty="0" smtClean="0">
                <a:solidFill>
                  <a:schemeClr val="bg1"/>
                </a:solidFill>
                <a:latin typeface="+mn-lt"/>
                <a:cs typeface="Calibri"/>
              </a:rPr>
              <a:t>Click to edit subtitle</a:t>
            </a:r>
            <a:endParaRPr lang="en-US" sz="1800" dirty="0">
              <a:solidFill>
                <a:schemeClr val="bg1"/>
              </a:solidFill>
              <a:latin typeface="+mn-lt"/>
              <a:cs typeface="Calibri"/>
            </a:endParaRPr>
          </a:p>
        </p:txBody>
      </p:sp>
    </p:spTree>
    <p:extLst>
      <p:ext uri="{BB962C8B-B14F-4D97-AF65-F5344CB8AC3E}">
        <p14:creationId xmlns:p14="http://schemas.microsoft.com/office/powerpoint/2010/main" val="52351492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686061"/>
          </a:xfrm>
          <a:prstGeom prst="rect">
            <a:avLst/>
          </a:prstGeom>
        </p:spPr>
        <p:txBody>
          <a:bodyPr/>
          <a:lstStyle>
            <a:lvl1pPr algn="l">
              <a:defRPr sz="3000" baseline="0">
                <a:solidFill>
                  <a:srgbClr val="00816C"/>
                </a:solidFill>
                <a:latin typeface="Calibri" panose="020F0502020204030204" pitchFamily="34" charset="0"/>
              </a:defRPr>
            </a:lvl1pPr>
          </a:lstStyle>
          <a:p>
            <a:r>
              <a:rPr lang="en-US" dirty="0" smtClean="0"/>
              <a:t>Click to edit page title</a:t>
            </a:r>
            <a:endParaRPr lang="en-GB" dirty="0"/>
          </a:p>
        </p:txBody>
      </p:sp>
      <p:sp>
        <p:nvSpPr>
          <p:cNvPr id="3" name="Content Placeholder 2"/>
          <p:cNvSpPr>
            <a:spLocks noGrp="1"/>
          </p:cNvSpPr>
          <p:nvPr>
            <p:ph idx="1" hasCustomPrompt="1"/>
          </p:nvPr>
        </p:nvSpPr>
        <p:spPr>
          <a:xfrm>
            <a:off x="457200" y="1157468"/>
            <a:ext cx="8229600" cy="4382925"/>
          </a:xfrm>
          <a:prstGeom prst="rect">
            <a:avLst/>
          </a:prstGeom>
        </p:spPr>
        <p:txBody>
          <a:bodyPr/>
          <a:lstStyle>
            <a:lvl1pPr marL="0" indent="0">
              <a:buNone/>
              <a:defRPr sz="1800">
                <a:solidFill>
                  <a:schemeClr val="tx1">
                    <a:lumMod val="75000"/>
                    <a:lumOff val="25000"/>
                  </a:schemeClr>
                </a:solidFill>
              </a:defRPr>
            </a:lvl1pPr>
          </a:lstStyle>
          <a:p>
            <a:pPr lvl="0"/>
            <a:r>
              <a:rPr lang="en-US" dirty="0" smtClean="0"/>
              <a:t>Click to edit page content</a:t>
            </a:r>
          </a:p>
        </p:txBody>
      </p:sp>
    </p:spTree>
    <p:extLst>
      <p:ext uri="{BB962C8B-B14F-4D97-AF65-F5344CB8AC3E}">
        <p14:creationId xmlns:p14="http://schemas.microsoft.com/office/powerpoint/2010/main" val="389520705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0733" y="5564908"/>
            <a:ext cx="8852159" cy="1292464"/>
          </a:xfrm>
          <a:prstGeom prst="rect">
            <a:avLst/>
          </a:prstGeom>
        </p:spPr>
      </p:pic>
    </p:spTree>
    <p:extLst>
      <p:ext uri="{BB962C8B-B14F-4D97-AF65-F5344CB8AC3E}">
        <p14:creationId xmlns:p14="http://schemas.microsoft.com/office/powerpoint/2010/main" val="38437699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90733" y="5564908"/>
            <a:ext cx="8852159" cy="1292464"/>
          </a:xfrm>
          <a:prstGeom prst="rect">
            <a:avLst/>
          </a:prstGeom>
        </p:spPr>
      </p:pic>
    </p:spTree>
    <p:extLst>
      <p:ext uri="{BB962C8B-B14F-4D97-AF65-F5344CB8AC3E}">
        <p14:creationId xmlns:p14="http://schemas.microsoft.com/office/powerpoint/2010/main" val="3217084594"/>
      </p:ext>
    </p:extLst>
  </p:cSld>
  <p:clrMap bg1="lt1" tx1="dk1" bg2="lt2" tx2="dk2" accent1="accent1" accent2="accent2" accent3="accent3" accent4="accent4" accent5="accent5" accent6="accent6" hlink="hlink" folHlink="folHlink"/>
  <p:sldLayoutIdLst>
    <p:sldLayoutId id="2147483667" r:id="rId1"/>
    <p:sldLayoutId id="2147483668"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s://www.ourrochdale.org.uk/kb5/rochdale/directory/home.page" TargetMode="External"/><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chart" Target="../charts/chart11.xml"/><Relationship Id="rId4" Type="http://schemas.openxmlformats.org/officeDocument/2006/relationships/chart" Target="../charts/chart10.xml"/></Relationships>
</file>

<file path=ppt/slides/_rels/slide3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hyperlink" Target="https://www.sendgateway.org.uk/resources.sen-policy-research-forum-paper.html"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hyperlink" Target="https://www.bathspa.ac.uk/schools/education/research/senco-workload/" TargetMode="External"/><Relationship Id="rId5" Type="http://schemas.openxmlformats.org/officeDocument/2006/relationships/hyperlink" Target="https://dyspraxiafoundation.org.uk/about-dyspraxia/information-sheets/" TargetMode="External"/><Relationship Id="rId4" Type="http://schemas.openxmlformats.org/officeDocument/2006/relationships/hyperlink" Target="https://www.sendgateway.org.uk/download.all-about-autism-all-about-me_1.html"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slide" Target="slide9.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hyperlink" Target="mailto:RochdalePCV@outlook.com" TargetMode="External"/><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475656" y="2420888"/>
            <a:ext cx="6480720" cy="144016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err="1" smtClean="0"/>
              <a:t>SENCo</a:t>
            </a:r>
            <a:r>
              <a:rPr lang="en-GB" dirty="0" smtClean="0"/>
              <a:t> Cluster Meeting</a:t>
            </a:r>
          </a:p>
          <a:p>
            <a:r>
              <a:rPr lang="en-GB" dirty="0" smtClean="0"/>
              <a:t>December 2018</a:t>
            </a:r>
            <a:endParaRPr lang="en-GB" dirty="0"/>
          </a:p>
        </p:txBody>
      </p:sp>
      <p:sp>
        <p:nvSpPr>
          <p:cNvPr id="3" name="TextBox 2"/>
          <p:cNvSpPr txBox="1"/>
          <p:nvPr/>
        </p:nvSpPr>
        <p:spPr>
          <a:xfrm>
            <a:off x="611560" y="4293096"/>
            <a:ext cx="5904656" cy="1938992"/>
          </a:xfrm>
          <a:prstGeom prst="rect">
            <a:avLst/>
          </a:prstGeom>
          <a:noFill/>
        </p:spPr>
        <p:txBody>
          <a:bodyPr wrap="square" rtlCol="0">
            <a:spAutoFit/>
          </a:bodyPr>
          <a:lstStyle/>
          <a:p>
            <a:r>
              <a:rPr lang="en-GB" sz="2400" dirty="0" smtClean="0"/>
              <a:t>Thursday 5</a:t>
            </a:r>
            <a:r>
              <a:rPr lang="en-GB" sz="2400" baseline="30000" dirty="0" smtClean="0"/>
              <a:t>th</a:t>
            </a:r>
            <a:r>
              <a:rPr lang="en-GB" sz="2400" dirty="0" smtClean="0"/>
              <a:t> December – 1.15 – 3.15pm</a:t>
            </a:r>
          </a:p>
          <a:p>
            <a:r>
              <a:rPr lang="en-GB" sz="2400" dirty="0" smtClean="0"/>
              <a:t>Friday 6</a:t>
            </a:r>
            <a:r>
              <a:rPr lang="en-GB" sz="2400" baseline="30000" dirty="0" smtClean="0"/>
              <a:t>th</a:t>
            </a:r>
            <a:r>
              <a:rPr lang="en-GB" sz="2400" dirty="0" smtClean="0"/>
              <a:t> December – 9.30 – 11.30am</a:t>
            </a:r>
          </a:p>
          <a:p>
            <a:endParaRPr lang="en-GB" sz="2400" dirty="0"/>
          </a:p>
          <a:p>
            <a:r>
              <a:rPr lang="en-GB" sz="2400" dirty="0" smtClean="0"/>
              <a:t>REAL Trust Training Suite, Hopwood Hall College, Rochdale</a:t>
            </a:r>
            <a:endParaRPr lang="en-GB" sz="2400" dirty="0"/>
          </a:p>
        </p:txBody>
      </p:sp>
    </p:spTree>
    <p:extLst>
      <p:ext uri="{BB962C8B-B14F-4D97-AF65-F5344CB8AC3E}">
        <p14:creationId xmlns:p14="http://schemas.microsoft.com/office/powerpoint/2010/main" val="12280603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8640"/>
            <a:ext cx="8229600" cy="686061"/>
          </a:xfrm>
        </p:spPr>
        <p:txBody>
          <a:bodyPr/>
          <a:lstStyle/>
          <a:p>
            <a:r>
              <a:rPr lang="en-GB" sz="3600" dirty="0" smtClean="0"/>
              <a:t>Educational Psychology Service (EPS)</a:t>
            </a:r>
            <a:endParaRPr lang="en-GB" sz="3600" dirty="0"/>
          </a:p>
        </p:txBody>
      </p:sp>
      <p:sp>
        <p:nvSpPr>
          <p:cNvPr id="3" name="Content Placeholder 2"/>
          <p:cNvSpPr>
            <a:spLocks noGrp="1"/>
          </p:cNvSpPr>
          <p:nvPr>
            <p:ph idx="1"/>
          </p:nvPr>
        </p:nvSpPr>
        <p:spPr>
          <a:xfrm>
            <a:off x="107504" y="980728"/>
            <a:ext cx="8928992" cy="4382925"/>
          </a:xfrm>
        </p:spPr>
        <p:txBody>
          <a:bodyPr/>
          <a:lstStyle/>
          <a:p>
            <a:r>
              <a:rPr lang="en-GB" sz="2400" dirty="0" smtClean="0"/>
              <a:t>Trialling a new model of service delivery in the Spring term due to increasing demand for EP time and schools’ limited resources to buy in extra EP time.</a:t>
            </a:r>
          </a:p>
          <a:p>
            <a:endParaRPr lang="en-GB" sz="2400" dirty="0" smtClean="0"/>
          </a:p>
          <a:p>
            <a:r>
              <a:rPr lang="en-GB" sz="2400" dirty="0" smtClean="0"/>
              <a:t>Offering some group consultation sessions – </a:t>
            </a:r>
            <a:r>
              <a:rPr lang="en-GB" sz="2400" dirty="0" err="1" smtClean="0"/>
              <a:t>SENCos</a:t>
            </a:r>
            <a:r>
              <a:rPr lang="en-GB" sz="2400" dirty="0" smtClean="0"/>
              <a:t> can bring a case to be discussed within their cluster group with the EP facilitating the problem-solving session.  Main points will be recorded in the session and can be used as ‘evidence’ of EP involvement for EHC requests. </a:t>
            </a:r>
          </a:p>
          <a:p>
            <a:endParaRPr lang="en-GB" sz="2400" dirty="0" smtClean="0"/>
          </a:p>
          <a:p>
            <a:r>
              <a:rPr lang="en-GB" sz="2400" dirty="0" smtClean="0"/>
              <a:t>Good way of sharing ideas/resources/strategies creating links between colleagues and using EP time efficiently.</a:t>
            </a:r>
            <a:endParaRPr lang="en-GB" sz="2400" dirty="0"/>
          </a:p>
        </p:txBody>
      </p:sp>
    </p:spTree>
    <p:extLst>
      <p:ext uri="{BB962C8B-B14F-4D97-AF65-F5344CB8AC3E}">
        <p14:creationId xmlns:p14="http://schemas.microsoft.com/office/powerpoint/2010/main" val="31446528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88640"/>
            <a:ext cx="8229600" cy="686061"/>
          </a:xfrm>
        </p:spPr>
        <p:txBody>
          <a:bodyPr/>
          <a:lstStyle/>
          <a:p>
            <a:r>
              <a:rPr lang="en-GB" sz="3600" dirty="0" smtClean="0"/>
              <a:t>EPS - Cognitive Assessments</a:t>
            </a:r>
            <a:endParaRPr lang="en-GB" sz="3600" dirty="0"/>
          </a:p>
        </p:txBody>
      </p:sp>
      <p:sp>
        <p:nvSpPr>
          <p:cNvPr id="3" name="Content Placeholder 2"/>
          <p:cNvSpPr>
            <a:spLocks noGrp="1"/>
          </p:cNvSpPr>
          <p:nvPr>
            <p:ph idx="1"/>
          </p:nvPr>
        </p:nvSpPr>
        <p:spPr>
          <a:xfrm>
            <a:off x="0" y="1157468"/>
            <a:ext cx="9144000" cy="4382925"/>
          </a:xfrm>
        </p:spPr>
        <p:txBody>
          <a:bodyPr/>
          <a:lstStyle/>
          <a:p>
            <a:r>
              <a:rPr lang="en-GB" sz="2800" dirty="0" smtClean="0"/>
              <a:t>Want to clarify that cognitive assessments are </a:t>
            </a:r>
            <a:r>
              <a:rPr lang="en-GB" sz="2800" u="sng" dirty="0" smtClean="0"/>
              <a:t>not</a:t>
            </a:r>
            <a:r>
              <a:rPr lang="en-GB" sz="2800" dirty="0" smtClean="0"/>
              <a:t> routinely needed for EHC assessment requests.  EPs will only undertake cognitive assessments if there is a clear purpose e.g. to identify specific areas of difficulty/strengths. </a:t>
            </a:r>
          </a:p>
          <a:p>
            <a:endParaRPr lang="en-GB" sz="2800" dirty="0" smtClean="0"/>
          </a:p>
          <a:p>
            <a:r>
              <a:rPr lang="en-GB" sz="2800" dirty="0" smtClean="0"/>
              <a:t>Schools can use their own assessment data to demonstrate children’s learning needs and progress.</a:t>
            </a:r>
          </a:p>
          <a:p>
            <a:endParaRPr lang="en-GB" sz="2400" dirty="0" smtClean="0"/>
          </a:p>
          <a:p>
            <a:r>
              <a:rPr lang="en-GB" sz="2800" dirty="0" smtClean="0"/>
              <a:t>Evidence of plan-do-review and a graduated approach is much more useful information for EHC panel.</a:t>
            </a:r>
            <a:endParaRPr lang="en-GB" sz="2800" dirty="0"/>
          </a:p>
        </p:txBody>
      </p:sp>
    </p:spTree>
    <p:extLst>
      <p:ext uri="{BB962C8B-B14F-4D97-AF65-F5344CB8AC3E}">
        <p14:creationId xmlns:p14="http://schemas.microsoft.com/office/powerpoint/2010/main" val="15616939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44624"/>
            <a:ext cx="8229600" cy="686061"/>
          </a:xfrm>
        </p:spPr>
        <p:txBody>
          <a:bodyPr/>
          <a:lstStyle/>
          <a:p>
            <a:r>
              <a:rPr lang="en-GB" sz="3600" dirty="0" smtClean="0"/>
              <a:t>Rochdale Additional Needs Service (RANS)</a:t>
            </a:r>
            <a:endParaRPr lang="en-GB" sz="3600" dirty="0"/>
          </a:p>
        </p:txBody>
      </p:sp>
      <p:sp>
        <p:nvSpPr>
          <p:cNvPr id="3" name="Content Placeholder 2"/>
          <p:cNvSpPr>
            <a:spLocks noGrp="1"/>
          </p:cNvSpPr>
          <p:nvPr>
            <p:ph idx="1"/>
          </p:nvPr>
        </p:nvSpPr>
        <p:spPr>
          <a:xfrm>
            <a:off x="0" y="692696"/>
            <a:ext cx="9144000" cy="5007836"/>
          </a:xfrm>
        </p:spPr>
        <p:txBody>
          <a:bodyPr/>
          <a:lstStyle/>
          <a:p>
            <a:pPr marL="457200" indent="-457200">
              <a:buFont typeface="Arial" panose="020B0604020202020204" pitchFamily="34" charset="0"/>
              <a:buChar char="•"/>
            </a:pPr>
            <a:r>
              <a:rPr lang="en-GB" sz="2000" dirty="0" smtClean="0"/>
              <a:t>Physical Disabilities (PD) Team 		</a:t>
            </a:r>
          </a:p>
          <a:p>
            <a:r>
              <a:rPr lang="en-GB" sz="2000" i="1" dirty="0"/>
              <a:t>	</a:t>
            </a:r>
            <a:r>
              <a:rPr lang="en-GB" sz="2000" i="1" u="sng" dirty="0" smtClean="0"/>
              <a:t>– staffing</a:t>
            </a:r>
          </a:p>
          <a:p>
            <a:r>
              <a:rPr lang="en-GB" sz="2000" dirty="0"/>
              <a:t>	</a:t>
            </a:r>
            <a:r>
              <a:rPr lang="en-GB" sz="2000" dirty="0" smtClean="0"/>
              <a:t>Jenna Betham – Specialist Support Worker, full-time</a:t>
            </a:r>
          </a:p>
          <a:p>
            <a:r>
              <a:rPr lang="en-GB" sz="2000" dirty="0"/>
              <a:t>	</a:t>
            </a:r>
            <a:r>
              <a:rPr lang="en-GB" sz="2000" dirty="0" smtClean="0"/>
              <a:t>Kerstin Obermann – Specialist Teacher now 0.5</a:t>
            </a:r>
          </a:p>
          <a:p>
            <a:r>
              <a:rPr lang="en-GB" sz="2000" dirty="0"/>
              <a:t>	</a:t>
            </a:r>
            <a:r>
              <a:rPr lang="en-GB" sz="2000" dirty="0" smtClean="0"/>
              <a:t>Vacant post from January therefore changes in input for some pupils</a:t>
            </a:r>
          </a:p>
          <a:p>
            <a:r>
              <a:rPr lang="en-GB" sz="2000" dirty="0"/>
              <a:t>	</a:t>
            </a:r>
            <a:r>
              <a:rPr lang="en-GB" sz="2000" i="1" u="sng" dirty="0" smtClean="0"/>
              <a:t>- resources</a:t>
            </a:r>
          </a:p>
          <a:p>
            <a:r>
              <a:rPr lang="en-GB" sz="2000" dirty="0"/>
              <a:t>	</a:t>
            </a:r>
            <a:r>
              <a:rPr lang="en-GB" sz="2000" dirty="0" smtClean="0"/>
              <a:t>IKEA 	 – 	height adjustable table £179</a:t>
            </a:r>
          </a:p>
          <a:p>
            <a:r>
              <a:rPr lang="en-GB" sz="2000" dirty="0"/>
              <a:t>	</a:t>
            </a:r>
            <a:r>
              <a:rPr lang="en-GB" sz="2000" dirty="0" err="1" smtClean="0"/>
              <a:t>DocsPlus</a:t>
            </a:r>
            <a:r>
              <a:rPr lang="en-GB" sz="2000" dirty="0" smtClean="0"/>
              <a:t> – 	word processor +, approved for access arrangements</a:t>
            </a:r>
          </a:p>
          <a:p>
            <a:r>
              <a:rPr lang="en-GB" sz="2000" dirty="0"/>
              <a:t>	</a:t>
            </a:r>
            <a:r>
              <a:rPr lang="en-GB" sz="2000" dirty="0" smtClean="0"/>
              <a:t>		now available for </a:t>
            </a:r>
            <a:r>
              <a:rPr lang="en-GB" sz="2000" dirty="0" err="1" smtClean="0"/>
              <a:t>ChromeBooks</a:t>
            </a:r>
            <a:r>
              <a:rPr lang="en-GB" sz="2000" dirty="0" smtClean="0"/>
              <a:t> and iPads as well as PCs</a:t>
            </a:r>
          </a:p>
          <a:p>
            <a:r>
              <a:rPr lang="en-GB" sz="2000" dirty="0"/>
              <a:t>	</a:t>
            </a:r>
            <a:r>
              <a:rPr lang="en-GB" sz="2000" i="1" u="sng" dirty="0" smtClean="0"/>
              <a:t>- training</a:t>
            </a:r>
          </a:p>
          <a:p>
            <a:r>
              <a:rPr lang="en-GB" sz="2000" i="1" dirty="0"/>
              <a:t>	</a:t>
            </a:r>
            <a:r>
              <a:rPr lang="en-GB" sz="2000" dirty="0" smtClean="0"/>
              <a:t>Moving &amp; Handling for </a:t>
            </a:r>
            <a:r>
              <a:rPr lang="en-GB" sz="2000" dirty="0" err="1" smtClean="0"/>
              <a:t>SENCos</a:t>
            </a:r>
            <a:r>
              <a:rPr lang="en-GB" sz="2000" dirty="0" smtClean="0"/>
              <a:t> – 12</a:t>
            </a:r>
            <a:r>
              <a:rPr lang="en-GB" sz="2000" baseline="30000" dirty="0" smtClean="0"/>
              <a:t>th</a:t>
            </a:r>
            <a:r>
              <a:rPr lang="en-GB" sz="2000" dirty="0" smtClean="0"/>
              <a:t> March 2019 (am)</a:t>
            </a:r>
          </a:p>
          <a:p>
            <a:r>
              <a:rPr lang="en-GB" sz="2000" dirty="0"/>
              <a:t>	</a:t>
            </a:r>
            <a:r>
              <a:rPr lang="en-GB" sz="2000" dirty="0" smtClean="0"/>
              <a:t>Assisting Children to Move – 14</a:t>
            </a:r>
            <a:r>
              <a:rPr lang="en-GB" sz="2000" baseline="30000" dirty="0" smtClean="0"/>
              <a:t>th</a:t>
            </a:r>
            <a:r>
              <a:rPr lang="en-GB" sz="2000" dirty="0" smtClean="0"/>
              <a:t> March 2019 (all day)</a:t>
            </a:r>
          </a:p>
          <a:p>
            <a:r>
              <a:rPr lang="en-GB" sz="2000" dirty="0"/>
              <a:t>	</a:t>
            </a:r>
            <a:r>
              <a:rPr lang="en-GB" sz="2000" dirty="0" smtClean="0"/>
              <a:t>Clicker – workshop session 22</a:t>
            </a:r>
            <a:r>
              <a:rPr lang="en-GB" sz="2000" baseline="30000" dirty="0" smtClean="0"/>
              <a:t>nd</a:t>
            </a:r>
            <a:r>
              <a:rPr lang="en-GB" sz="2000" dirty="0" smtClean="0"/>
              <a:t> January 2019 (pm)</a:t>
            </a:r>
          </a:p>
          <a:p>
            <a:r>
              <a:rPr lang="en-GB" sz="2000" dirty="0" smtClean="0"/>
              <a:t>	Evacuation Chairs</a:t>
            </a:r>
          </a:p>
          <a:p>
            <a:r>
              <a:rPr lang="en-GB" sz="2000" dirty="0"/>
              <a:t>	Information </a:t>
            </a:r>
            <a:r>
              <a:rPr lang="en-GB" sz="2000" dirty="0" smtClean="0"/>
              <a:t>Days – 29</a:t>
            </a:r>
            <a:r>
              <a:rPr lang="en-GB" sz="2000" baseline="30000" dirty="0" smtClean="0"/>
              <a:t>th</a:t>
            </a:r>
            <a:r>
              <a:rPr lang="en-GB" sz="2000" dirty="0" smtClean="0"/>
              <a:t> January 2019</a:t>
            </a:r>
            <a:endParaRPr lang="en-GB" sz="2000" dirty="0"/>
          </a:p>
          <a:p>
            <a:endParaRPr lang="en-GB" sz="2000" dirty="0"/>
          </a:p>
        </p:txBody>
      </p:sp>
    </p:spTree>
    <p:extLst>
      <p:ext uri="{BB962C8B-B14F-4D97-AF65-F5344CB8AC3E}">
        <p14:creationId xmlns:p14="http://schemas.microsoft.com/office/powerpoint/2010/main" val="5509512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88640"/>
            <a:ext cx="8229600" cy="686061"/>
          </a:xfrm>
        </p:spPr>
        <p:txBody>
          <a:bodyPr/>
          <a:lstStyle/>
          <a:p>
            <a:r>
              <a:rPr lang="en-GB" sz="3600" dirty="0" smtClean="0"/>
              <a:t>Rochdale Additional Needs Service (RANS)</a:t>
            </a:r>
            <a:endParaRPr lang="en-GB" sz="3600" dirty="0"/>
          </a:p>
        </p:txBody>
      </p:sp>
      <p:sp>
        <p:nvSpPr>
          <p:cNvPr id="3" name="Content Placeholder 2"/>
          <p:cNvSpPr>
            <a:spLocks noGrp="1"/>
          </p:cNvSpPr>
          <p:nvPr>
            <p:ph idx="1"/>
          </p:nvPr>
        </p:nvSpPr>
        <p:spPr>
          <a:xfrm>
            <a:off x="0" y="836712"/>
            <a:ext cx="9144000" cy="1944216"/>
          </a:xfrm>
        </p:spPr>
        <p:txBody>
          <a:bodyPr/>
          <a:lstStyle/>
          <a:p>
            <a:pPr marL="457200" indent="-457200">
              <a:buFont typeface="Arial" panose="020B0604020202020204" pitchFamily="34" charset="0"/>
              <a:buChar char="•"/>
            </a:pPr>
            <a:r>
              <a:rPr lang="en-GB" sz="2000" dirty="0" smtClean="0"/>
              <a:t>Visual Impairment (VI) Team	</a:t>
            </a:r>
          </a:p>
          <a:p>
            <a:r>
              <a:rPr lang="en-GB" sz="2000" i="1" dirty="0"/>
              <a:t>	</a:t>
            </a:r>
            <a:r>
              <a:rPr lang="en-GB" sz="2000" i="1" dirty="0" smtClean="0"/>
              <a:t>– staffing</a:t>
            </a:r>
          </a:p>
          <a:p>
            <a:r>
              <a:rPr lang="en-GB" sz="2000" dirty="0"/>
              <a:t>	</a:t>
            </a:r>
            <a:r>
              <a:rPr lang="en-GB" sz="2000" dirty="0" smtClean="0"/>
              <a:t>vacant post of Resource Manager means that modification of resources may</a:t>
            </a:r>
          </a:p>
          <a:p>
            <a:r>
              <a:rPr lang="en-GB" sz="2000" dirty="0"/>
              <a:t>	</a:t>
            </a:r>
            <a:r>
              <a:rPr lang="en-GB" sz="2000" dirty="0" smtClean="0"/>
              <a:t>need to be done by school staff or sourced externally, VI Team will help</a:t>
            </a:r>
          </a:p>
          <a:p>
            <a:r>
              <a:rPr lang="en-GB" sz="2000" dirty="0"/>
              <a:t>	</a:t>
            </a:r>
            <a:r>
              <a:rPr lang="en-GB" sz="2000" dirty="0" smtClean="0"/>
              <a:t>schools set this up if necessary</a:t>
            </a:r>
            <a:endParaRPr lang="en-GB" sz="2000" dirty="0"/>
          </a:p>
        </p:txBody>
      </p:sp>
      <p:sp>
        <p:nvSpPr>
          <p:cNvPr id="5" name="Content Placeholder 2"/>
          <p:cNvSpPr txBox="1">
            <a:spLocks/>
          </p:cNvSpPr>
          <p:nvPr/>
        </p:nvSpPr>
        <p:spPr>
          <a:xfrm>
            <a:off x="107504" y="3068960"/>
            <a:ext cx="9144000" cy="1944216"/>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buFont typeface="Arial" panose="020B0604020202020204" pitchFamily="34" charset="0"/>
              <a:buChar char="•"/>
            </a:pPr>
            <a:r>
              <a:rPr lang="en-GB" sz="2000" dirty="0" smtClean="0"/>
              <a:t>Team for Autism and Social Communication (TASC)</a:t>
            </a:r>
          </a:p>
          <a:p>
            <a:r>
              <a:rPr lang="en-GB" sz="2000" dirty="0"/>
              <a:t>	</a:t>
            </a:r>
            <a:r>
              <a:rPr lang="en-GB" sz="2000" i="1" dirty="0" smtClean="0"/>
              <a:t>- staffing</a:t>
            </a:r>
          </a:p>
          <a:p>
            <a:r>
              <a:rPr lang="en-GB" sz="2000" i="1" dirty="0"/>
              <a:t>	</a:t>
            </a:r>
            <a:r>
              <a:rPr lang="en-GB" sz="2000" dirty="0" smtClean="0"/>
              <a:t>Carol Dolotko – Specialist Teaching Assistant</a:t>
            </a:r>
          </a:p>
          <a:p>
            <a:r>
              <a:rPr lang="en-GB" sz="2000" i="1" dirty="0" smtClean="0"/>
              <a:t>	– training</a:t>
            </a:r>
          </a:p>
          <a:p>
            <a:r>
              <a:rPr lang="en-GB" sz="2000" i="1" dirty="0"/>
              <a:t>	</a:t>
            </a:r>
            <a:r>
              <a:rPr lang="en-GB" sz="2000" dirty="0" smtClean="0"/>
              <a:t>Second round of Autism Champions has started, 17 schools taking part</a:t>
            </a:r>
          </a:p>
          <a:p>
            <a:r>
              <a:rPr lang="en-GB" sz="2000" dirty="0"/>
              <a:t>	</a:t>
            </a:r>
            <a:r>
              <a:rPr lang="en-GB" sz="2000" dirty="0" smtClean="0"/>
              <a:t>24 schools took part in TALKABOUT training – 3 day social skills course, very 	successful so another date being set for February/March</a:t>
            </a:r>
          </a:p>
          <a:p>
            <a:r>
              <a:rPr lang="en-GB" sz="2000" dirty="0"/>
              <a:t>	</a:t>
            </a:r>
            <a:r>
              <a:rPr lang="en-GB" sz="2000" dirty="0" smtClean="0"/>
              <a:t>Autism Conference – 5</a:t>
            </a:r>
            <a:r>
              <a:rPr lang="en-GB" sz="2000" baseline="30000" dirty="0" smtClean="0"/>
              <a:t>th</a:t>
            </a:r>
            <a:r>
              <a:rPr lang="en-GB" sz="2000" dirty="0" smtClean="0"/>
              <a:t> July 2019</a:t>
            </a:r>
          </a:p>
          <a:p>
            <a:r>
              <a:rPr lang="en-GB" sz="2000" dirty="0" smtClean="0"/>
              <a:t>	</a:t>
            </a:r>
            <a:endParaRPr lang="en-GB" sz="2000" dirty="0"/>
          </a:p>
        </p:txBody>
      </p:sp>
    </p:spTree>
    <p:extLst>
      <p:ext uri="{BB962C8B-B14F-4D97-AF65-F5344CB8AC3E}">
        <p14:creationId xmlns:p14="http://schemas.microsoft.com/office/powerpoint/2010/main" val="34015838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188640"/>
            <a:ext cx="8229600" cy="686061"/>
          </a:xfrm>
        </p:spPr>
        <p:txBody>
          <a:bodyPr/>
          <a:lstStyle/>
          <a:p>
            <a:r>
              <a:rPr lang="en-GB" sz="3600" dirty="0" smtClean="0"/>
              <a:t>Rochdale Additional Needs Service (RANS)</a:t>
            </a:r>
            <a:endParaRPr lang="en-GB" sz="3600" dirty="0"/>
          </a:p>
        </p:txBody>
      </p:sp>
      <p:sp>
        <p:nvSpPr>
          <p:cNvPr id="3" name="Content Placeholder 2"/>
          <p:cNvSpPr>
            <a:spLocks noGrp="1"/>
          </p:cNvSpPr>
          <p:nvPr>
            <p:ph idx="1"/>
          </p:nvPr>
        </p:nvSpPr>
        <p:spPr>
          <a:xfrm>
            <a:off x="0" y="1268760"/>
            <a:ext cx="9144000" cy="4464496"/>
          </a:xfrm>
        </p:spPr>
        <p:txBody>
          <a:bodyPr/>
          <a:lstStyle/>
          <a:p>
            <a:pPr marL="457200" indent="-457200">
              <a:buFont typeface="Arial" panose="020B0604020202020204" pitchFamily="34" charset="0"/>
              <a:buChar char="•"/>
            </a:pPr>
            <a:r>
              <a:rPr lang="en-GB" sz="2000" dirty="0" smtClean="0"/>
              <a:t>Talk to Learn Team	</a:t>
            </a:r>
          </a:p>
          <a:p>
            <a:r>
              <a:rPr lang="en-GB" sz="2000" i="1" dirty="0"/>
              <a:t>	</a:t>
            </a:r>
            <a:r>
              <a:rPr lang="en-GB" sz="2000" i="1" dirty="0" smtClean="0"/>
              <a:t>– staffing</a:t>
            </a:r>
          </a:p>
          <a:p>
            <a:r>
              <a:rPr lang="en-GB" sz="2000" dirty="0"/>
              <a:t>	</a:t>
            </a:r>
            <a:r>
              <a:rPr lang="en-GB" sz="2000" dirty="0" smtClean="0"/>
              <a:t>Laura Hammond – Specialist Teacher</a:t>
            </a:r>
          </a:p>
          <a:p>
            <a:r>
              <a:rPr lang="en-GB" sz="2000" dirty="0"/>
              <a:t>	</a:t>
            </a:r>
            <a:r>
              <a:rPr lang="en-GB" sz="2000" dirty="0" smtClean="0"/>
              <a:t>Fiona Collins – Team Leader now working 3 days per week</a:t>
            </a:r>
          </a:p>
          <a:p>
            <a:r>
              <a:rPr lang="en-GB" sz="2000" dirty="0"/>
              <a:t>	</a:t>
            </a:r>
            <a:r>
              <a:rPr lang="en-GB" sz="2000" dirty="0" smtClean="0"/>
              <a:t>The team is currently working with reduced staffing so please bear with us!</a:t>
            </a:r>
          </a:p>
          <a:p>
            <a:endParaRPr lang="en-GB" sz="2000" dirty="0"/>
          </a:p>
          <a:p>
            <a:r>
              <a:rPr lang="en-GB" sz="2000" dirty="0" smtClean="0"/>
              <a:t>	</a:t>
            </a:r>
            <a:r>
              <a:rPr lang="en-GB" sz="2000" i="1" dirty="0" smtClean="0"/>
              <a:t>- referrals</a:t>
            </a:r>
          </a:p>
          <a:p>
            <a:r>
              <a:rPr lang="en-GB" sz="2000" i="1" dirty="0"/>
              <a:t>	</a:t>
            </a:r>
            <a:r>
              <a:rPr lang="en-GB" sz="2000" dirty="0" smtClean="0"/>
              <a:t>Caseload for 2018-19 recently allocated following assessments of a large 	number of new referrals.  Schools will be informed when the Team are able to 	take referrals for the following year.</a:t>
            </a:r>
          </a:p>
          <a:p>
            <a:r>
              <a:rPr lang="en-GB" sz="2000" dirty="0"/>
              <a:t>	</a:t>
            </a:r>
            <a:r>
              <a:rPr lang="en-GB" sz="2000" dirty="0" smtClean="0"/>
              <a:t>Referrals should be made using the Talk to Learn Referral Form and not the 	generic RANS referral form.</a:t>
            </a:r>
            <a:endParaRPr lang="en-GB" sz="2000" dirty="0"/>
          </a:p>
        </p:txBody>
      </p:sp>
    </p:spTree>
    <p:extLst>
      <p:ext uri="{BB962C8B-B14F-4D97-AF65-F5344CB8AC3E}">
        <p14:creationId xmlns:p14="http://schemas.microsoft.com/office/powerpoint/2010/main" val="27468727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9692" y="1556792"/>
            <a:ext cx="8568952" cy="2554545"/>
          </a:xfrm>
          <a:prstGeom prst="rect">
            <a:avLst/>
          </a:prstGeom>
          <a:noFill/>
        </p:spPr>
        <p:txBody>
          <a:bodyPr wrap="square" rtlCol="0">
            <a:spAutoFit/>
          </a:bodyPr>
          <a:lstStyle/>
          <a:p>
            <a:pPr algn="ctr"/>
            <a:r>
              <a:rPr lang="en-GB" sz="8000" dirty="0" smtClean="0">
                <a:solidFill>
                  <a:srgbClr val="00816C"/>
                </a:solidFill>
              </a:rPr>
              <a:t>Rochdale’s Accessibility Map</a:t>
            </a:r>
            <a:endParaRPr lang="en-GB" sz="8000" dirty="0">
              <a:solidFill>
                <a:srgbClr val="00816C"/>
              </a:solidFill>
            </a:endParaRPr>
          </a:p>
        </p:txBody>
      </p:sp>
      <p:sp>
        <p:nvSpPr>
          <p:cNvPr id="3" name="Rectangle 2"/>
          <p:cNvSpPr/>
          <p:nvPr/>
        </p:nvSpPr>
        <p:spPr>
          <a:xfrm>
            <a:off x="179512" y="4797152"/>
            <a:ext cx="6984776" cy="369332"/>
          </a:xfrm>
          <a:prstGeom prst="rect">
            <a:avLst/>
          </a:prstGeom>
        </p:spPr>
        <p:txBody>
          <a:bodyPr wrap="square">
            <a:spAutoFit/>
          </a:bodyPr>
          <a:lstStyle/>
          <a:p>
            <a:r>
              <a:rPr lang="en-GB" dirty="0">
                <a:hlinkClick r:id="rId3"/>
              </a:rPr>
              <a:t>https://www.ourrochdale.org.uk/kb5/rochdale/directory/home.page</a:t>
            </a:r>
            <a:endParaRPr lang="en-GB" dirty="0"/>
          </a:p>
        </p:txBody>
      </p:sp>
    </p:spTree>
    <p:extLst>
      <p:ext uri="{BB962C8B-B14F-4D97-AF65-F5344CB8AC3E}">
        <p14:creationId xmlns:p14="http://schemas.microsoft.com/office/powerpoint/2010/main" val="5588748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5954" y="260648"/>
            <a:ext cx="4775597" cy="35679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15" y="980728"/>
            <a:ext cx="4447604" cy="3313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920" y="3573016"/>
            <a:ext cx="5163666" cy="27727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92533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 y="274638"/>
            <a:ext cx="8229600" cy="686061"/>
          </a:xfrm>
        </p:spPr>
        <p:txBody>
          <a:bodyPr/>
          <a:lstStyle/>
          <a:p>
            <a:r>
              <a:rPr lang="en-GB" dirty="0" smtClean="0"/>
              <a:t>Rochdale’s Accessibility Map - TASC</a:t>
            </a:r>
            <a:endParaRPr lang="en-GB" dirty="0"/>
          </a:p>
        </p:txBody>
      </p:sp>
      <p:sp>
        <p:nvSpPr>
          <p:cNvPr id="6" name="Content Placeholder 2"/>
          <p:cNvSpPr txBox="1">
            <a:spLocks noGrp="1"/>
          </p:cNvSpPr>
          <p:nvPr>
            <p:ph idx="1"/>
          </p:nvPr>
        </p:nvSpPr>
        <p:spPr>
          <a:xfrm>
            <a:off x="182880" y="960700"/>
            <a:ext cx="8229600" cy="470536"/>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2000" dirty="0" smtClean="0"/>
          </a:p>
          <a:p>
            <a:endParaRPr lang="en-GB" sz="2000" dirty="0"/>
          </a:p>
          <a:p>
            <a:endParaRPr lang="en-GB" sz="2000" dirty="0"/>
          </a:p>
        </p:txBody>
      </p:sp>
      <p:sp>
        <p:nvSpPr>
          <p:cNvPr id="3" name="TextBox 2"/>
          <p:cNvSpPr txBox="1"/>
          <p:nvPr/>
        </p:nvSpPr>
        <p:spPr>
          <a:xfrm>
            <a:off x="-21990" y="1124744"/>
            <a:ext cx="9144000" cy="4524315"/>
          </a:xfrm>
          <a:prstGeom prst="rect">
            <a:avLst/>
          </a:prstGeom>
          <a:noFill/>
        </p:spPr>
        <p:txBody>
          <a:bodyPr wrap="square" rtlCol="0">
            <a:spAutoFit/>
          </a:bodyPr>
          <a:lstStyle/>
          <a:p>
            <a:pPr marL="342900" indent="-342900">
              <a:buFont typeface="Arial" panose="020B0604020202020204" pitchFamily="34" charset="0"/>
              <a:buChar char="•"/>
            </a:pPr>
            <a:r>
              <a:rPr lang="en-GB" sz="2400" dirty="0" smtClean="0"/>
              <a:t>Firstly, we need to gather information from schools (questionnaire will be sent out to all </a:t>
            </a:r>
            <a:r>
              <a:rPr lang="en-GB" sz="2400" dirty="0" err="1" smtClean="0"/>
              <a:t>SENCo’s</a:t>
            </a:r>
            <a:r>
              <a:rPr lang="en-GB" sz="2400" dirty="0" smtClean="0"/>
              <a:t>)</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r>
              <a:rPr lang="en-GB" sz="2400" dirty="0" smtClean="0"/>
              <a:t>We are collecting information about the Safe Havens, Autism Champions and staff training.</a:t>
            </a:r>
          </a:p>
          <a:p>
            <a:endParaRPr lang="en-GB" sz="2400" dirty="0"/>
          </a:p>
          <a:p>
            <a:pPr marL="342900" indent="-342900">
              <a:buFont typeface="Arial" panose="020B0604020202020204" pitchFamily="34" charset="0"/>
              <a:buChar char="•"/>
            </a:pPr>
            <a:r>
              <a:rPr lang="en-GB" sz="2400" dirty="0" smtClean="0"/>
              <a:t>Strategies </a:t>
            </a:r>
            <a:r>
              <a:rPr lang="en-GB" sz="2400" dirty="0"/>
              <a:t>such as workstations, visual supports, social skills </a:t>
            </a:r>
            <a:r>
              <a:rPr lang="en-GB" sz="2400" dirty="0" smtClean="0"/>
              <a:t>interventions</a:t>
            </a:r>
            <a:r>
              <a:rPr lang="en-GB" sz="2400" dirty="0"/>
              <a:t>, Social Stories, T.E.A.C.C.H, transition, </a:t>
            </a:r>
            <a:r>
              <a:rPr lang="en-GB" sz="2400" dirty="0" smtClean="0"/>
              <a:t>sensory support </a:t>
            </a:r>
            <a:r>
              <a:rPr lang="en-GB" sz="2400" dirty="0"/>
              <a:t>etc. have not been included in the </a:t>
            </a:r>
            <a:r>
              <a:rPr lang="en-GB" sz="2400" dirty="0" smtClean="0"/>
              <a:t>questionnaire as schools </a:t>
            </a:r>
            <a:r>
              <a:rPr lang="en-GB" sz="2400" dirty="0"/>
              <a:t>would be expected to implement these strategies </a:t>
            </a:r>
            <a:r>
              <a:rPr lang="en-GB" sz="2400" dirty="0" smtClean="0"/>
              <a:t>as part </a:t>
            </a:r>
            <a:r>
              <a:rPr lang="en-GB" sz="2400" dirty="0"/>
              <a:t>of quality first teaching to meet the individual </a:t>
            </a:r>
            <a:r>
              <a:rPr lang="en-GB" sz="2400" dirty="0" smtClean="0"/>
              <a:t>pupil’s needs</a:t>
            </a:r>
          </a:p>
          <a:p>
            <a:endParaRPr lang="en-GB" sz="2400" dirty="0"/>
          </a:p>
        </p:txBody>
      </p:sp>
    </p:spTree>
    <p:extLst>
      <p:ext uri="{BB962C8B-B14F-4D97-AF65-F5344CB8AC3E}">
        <p14:creationId xmlns:p14="http://schemas.microsoft.com/office/powerpoint/2010/main" val="1748502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496" y="44624"/>
            <a:ext cx="8229600" cy="686061"/>
          </a:xfrm>
        </p:spPr>
        <p:txBody>
          <a:bodyPr/>
          <a:lstStyle/>
          <a:p>
            <a:r>
              <a:rPr lang="en-GB" dirty="0" smtClean="0"/>
              <a:t>Rochdale’s Accessibility Map – TASC </a:t>
            </a:r>
            <a:endParaRPr lang="en-GB" dirty="0"/>
          </a:p>
        </p:txBody>
      </p:sp>
      <p:sp>
        <p:nvSpPr>
          <p:cNvPr id="6" name="Content Placeholder 2"/>
          <p:cNvSpPr txBox="1">
            <a:spLocks noGrp="1"/>
          </p:cNvSpPr>
          <p:nvPr>
            <p:ph idx="1"/>
          </p:nvPr>
        </p:nvSpPr>
        <p:spPr>
          <a:xfrm>
            <a:off x="182880" y="960700"/>
            <a:ext cx="8229600" cy="470536"/>
          </a:xfrm>
          <a:prstGeom prst="rect">
            <a:avLst/>
          </a:prstGeom>
        </p:spPr>
        <p:txBody>
          <a:bodyPr/>
          <a:lstStyle>
            <a:lvl1pPr marL="0" indent="0" algn="l" defTabSz="914400" rtl="0" eaLnBrk="1" latinLnBrk="0" hangingPunct="1">
              <a:spcBef>
                <a:spcPct val="20000"/>
              </a:spcBef>
              <a:buFont typeface="Arial" panose="020B0604020202020204" pitchFamily="34" charset="0"/>
              <a:buNone/>
              <a:defRPr sz="18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GB" sz="2000" dirty="0" smtClean="0"/>
          </a:p>
          <a:p>
            <a:endParaRPr lang="en-GB" sz="2000" dirty="0"/>
          </a:p>
          <a:p>
            <a:endParaRPr lang="en-GB" sz="2000" dirty="0"/>
          </a:p>
        </p:txBody>
      </p:sp>
      <p:sp>
        <p:nvSpPr>
          <p:cNvPr id="3" name="TextBox 2"/>
          <p:cNvSpPr txBox="1"/>
          <p:nvPr/>
        </p:nvSpPr>
        <p:spPr>
          <a:xfrm>
            <a:off x="37210" y="548680"/>
            <a:ext cx="9108504" cy="6001643"/>
          </a:xfrm>
          <a:prstGeom prst="rect">
            <a:avLst/>
          </a:prstGeom>
          <a:noFill/>
        </p:spPr>
        <p:txBody>
          <a:bodyPr wrap="square" rtlCol="0">
            <a:spAutoFit/>
          </a:bodyPr>
          <a:lstStyle/>
          <a:p>
            <a:pPr marL="342900" indent="-342900">
              <a:buFont typeface="Arial" panose="020B0604020202020204" pitchFamily="34" charset="0"/>
              <a:buChar char="•"/>
            </a:pPr>
            <a:r>
              <a:rPr lang="en-GB" sz="2400" dirty="0" smtClean="0"/>
              <a:t>Schools can also provide further information on what makes their school ASC Friendly.</a:t>
            </a:r>
          </a:p>
          <a:p>
            <a:pPr lvl="1"/>
            <a:r>
              <a:rPr lang="en-GB" sz="2400" i="1" dirty="0" smtClean="0"/>
              <a:t>For example – alternative lunchtime and/or PE provision, homework clubs, coffee mornings for parents</a:t>
            </a:r>
          </a:p>
          <a:p>
            <a:pPr lvl="1"/>
            <a:endParaRPr lang="en-GB" sz="2400" i="1" dirty="0"/>
          </a:p>
          <a:p>
            <a:pPr marL="342900" indent="-342900">
              <a:buFont typeface="Arial" panose="020B0604020202020204" pitchFamily="34" charset="0"/>
              <a:buChar char="•"/>
            </a:pPr>
            <a:r>
              <a:rPr lang="en-GB" sz="2400" dirty="0" smtClean="0"/>
              <a:t>Return questionnaires to:</a:t>
            </a:r>
            <a:endParaRPr lang="en-GB" sz="2400" dirty="0"/>
          </a:p>
          <a:p>
            <a:r>
              <a:rPr lang="en-GB" sz="2400" dirty="0"/>
              <a:t>Julie Dalton</a:t>
            </a:r>
          </a:p>
          <a:p>
            <a:r>
              <a:rPr lang="en-GB" sz="2400" dirty="0"/>
              <a:t>Team for Autism and Social Communication (TASC), RANS</a:t>
            </a:r>
          </a:p>
          <a:p>
            <a:r>
              <a:rPr lang="en-GB" sz="2400" dirty="0"/>
              <a:t>Floor 4, Number 1 Riverside, Smith Street, Rochdale, OL16 1XU</a:t>
            </a:r>
          </a:p>
          <a:p>
            <a:r>
              <a:rPr lang="en-GB" sz="2400" dirty="0" smtClean="0"/>
              <a:t>julie.dalton@rochdale.gov.uk</a:t>
            </a:r>
            <a:r>
              <a:rPr lang="en-GB" sz="2400" dirty="0"/>
              <a:t> </a:t>
            </a:r>
            <a:r>
              <a:rPr lang="en-GB" sz="2400" dirty="0" smtClean="0"/>
              <a:t>or </a:t>
            </a:r>
            <a:r>
              <a:rPr lang="en-GB" sz="2400" dirty="0"/>
              <a:t>via the </a:t>
            </a:r>
            <a:r>
              <a:rPr lang="en-GB" sz="2400" dirty="0" smtClean="0"/>
              <a:t>RSI using </a:t>
            </a:r>
            <a:r>
              <a:rPr lang="en-GB" sz="2400" dirty="0"/>
              <a:t>the RANS/EPS Submissions </a:t>
            </a:r>
            <a:r>
              <a:rPr lang="en-GB" sz="2400" dirty="0" smtClean="0"/>
              <a:t>folder</a:t>
            </a:r>
          </a:p>
          <a:p>
            <a:endParaRPr lang="en-GB" sz="2400" dirty="0" smtClean="0"/>
          </a:p>
          <a:p>
            <a:pPr marL="342900" indent="-342900">
              <a:buFont typeface="Arial" panose="020B0604020202020204" pitchFamily="34" charset="0"/>
              <a:buChar char="•"/>
            </a:pPr>
            <a:r>
              <a:rPr lang="en-GB" sz="2400" dirty="0" smtClean="0"/>
              <a:t>Information will then be used to create the Accessibility Map for ASC to give parents information about schools in their area.</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endParaRPr lang="en-GB" sz="2400" dirty="0"/>
          </a:p>
        </p:txBody>
      </p:sp>
    </p:spTree>
    <p:extLst>
      <p:ext uri="{BB962C8B-B14F-4D97-AF65-F5344CB8AC3E}">
        <p14:creationId xmlns:p14="http://schemas.microsoft.com/office/powerpoint/2010/main" val="1271623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9134475" cy="5934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181586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60648"/>
            <a:ext cx="8229600" cy="686061"/>
          </a:xfrm>
        </p:spPr>
        <p:txBody>
          <a:bodyPr/>
          <a:lstStyle/>
          <a:p>
            <a:r>
              <a:rPr lang="en-GB" sz="3600" dirty="0" smtClean="0"/>
              <a:t>Welcome to December’s </a:t>
            </a:r>
            <a:r>
              <a:rPr lang="en-GB" sz="3600" dirty="0" err="1" smtClean="0"/>
              <a:t>SENCo</a:t>
            </a:r>
            <a:r>
              <a:rPr lang="en-GB" sz="3600" dirty="0" smtClean="0"/>
              <a:t> Clusters!</a:t>
            </a:r>
            <a:endParaRPr lang="en-GB" sz="3600" dirty="0"/>
          </a:p>
        </p:txBody>
      </p:sp>
      <p:sp>
        <p:nvSpPr>
          <p:cNvPr id="3" name="Content Placeholder 2"/>
          <p:cNvSpPr>
            <a:spLocks noGrp="1"/>
          </p:cNvSpPr>
          <p:nvPr>
            <p:ph idx="1"/>
          </p:nvPr>
        </p:nvSpPr>
        <p:spPr>
          <a:xfrm>
            <a:off x="251520" y="1124744"/>
            <a:ext cx="8640960" cy="4608512"/>
          </a:xfrm>
        </p:spPr>
        <p:txBody>
          <a:bodyPr/>
          <a:lstStyle/>
          <a:p>
            <a:r>
              <a:rPr lang="en-GB" sz="2600" dirty="0" smtClean="0"/>
              <a:t>AGENDA:</a:t>
            </a:r>
          </a:p>
          <a:p>
            <a:pPr marL="457200" indent="-457200">
              <a:buFont typeface="Arial" panose="020B0604020202020204" pitchFamily="34" charset="0"/>
              <a:buChar char="•"/>
            </a:pPr>
            <a:r>
              <a:rPr lang="en-GB" sz="2600" dirty="0" smtClean="0"/>
              <a:t>Housekeeping, introductions &amp; your news</a:t>
            </a:r>
          </a:p>
          <a:p>
            <a:pPr marL="457200" indent="-457200">
              <a:buFont typeface="Arial" panose="020B0604020202020204" pitchFamily="34" charset="0"/>
              <a:buChar char="•"/>
            </a:pPr>
            <a:r>
              <a:rPr lang="en-GB" sz="2600" dirty="0" smtClean="0"/>
              <a:t>Local and National Updates</a:t>
            </a:r>
          </a:p>
          <a:p>
            <a:pPr marL="457200" indent="-457200">
              <a:buFont typeface="Arial" panose="020B0604020202020204" pitchFamily="34" charset="0"/>
              <a:buChar char="•"/>
            </a:pPr>
            <a:r>
              <a:rPr lang="en-GB" sz="2600" dirty="0" smtClean="0"/>
              <a:t>Rochdale’s Accessibility Map:</a:t>
            </a:r>
          </a:p>
          <a:p>
            <a:r>
              <a:rPr lang="en-GB" sz="2600" dirty="0"/>
              <a:t>	</a:t>
            </a:r>
            <a:r>
              <a:rPr lang="en-GB" sz="2600" dirty="0" smtClean="0"/>
              <a:t>- Physical Disabilities update</a:t>
            </a:r>
          </a:p>
          <a:p>
            <a:r>
              <a:rPr lang="en-GB" sz="2600" dirty="0"/>
              <a:t>	</a:t>
            </a:r>
            <a:r>
              <a:rPr lang="en-GB" sz="2600" dirty="0" smtClean="0"/>
              <a:t>- Autism and Social Communication Questionnaire</a:t>
            </a:r>
          </a:p>
          <a:p>
            <a:r>
              <a:rPr lang="en-GB" sz="2600" dirty="0" smtClean="0"/>
              <a:t>BREAK</a:t>
            </a:r>
          </a:p>
          <a:p>
            <a:pPr marL="457200" indent="-457200">
              <a:buFont typeface="Arial" panose="020B0604020202020204" pitchFamily="34" charset="0"/>
              <a:buChar char="•"/>
            </a:pPr>
            <a:r>
              <a:rPr lang="en-GB" sz="2600" dirty="0" smtClean="0"/>
              <a:t>Rochdale’s </a:t>
            </a:r>
            <a:r>
              <a:rPr lang="en-GB" sz="2600" dirty="0" err="1" smtClean="0"/>
              <a:t>SENCo</a:t>
            </a:r>
            <a:r>
              <a:rPr lang="en-GB" sz="2600" dirty="0" smtClean="0"/>
              <a:t> Survey 2018 – the results</a:t>
            </a:r>
          </a:p>
          <a:p>
            <a:pPr marL="457200" indent="-457200">
              <a:buFont typeface="Arial" panose="020B0604020202020204" pitchFamily="34" charset="0"/>
              <a:buChar char="•"/>
            </a:pPr>
            <a:r>
              <a:rPr lang="en-GB" sz="2600" dirty="0" smtClean="0"/>
              <a:t>Follow ups &amp; feedback</a:t>
            </a:r>
            <a:endParaRPr lang="en-GB" sz="2600" dirty="0"/>
          </a:p>
        </p:txBody>
      </p:sp>
    </p:spTree>
    <p:extLst>
      <p:ext uri="{BB962C8B-B14F-4D97-AF65-F5344CB8AC3E}">
        <p14:creationId xmlns:p14="http://schemas.microsoft.com/office/powerpoint/2010/main" val="28577480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2780928"/>
            <a:ext cx="8568952" cy="1323439"/>
          </a:xfrm>
          <a:prstGeom prst="rect">
            <a:avLst/>
          </a:prstGeom>
          <a:noFill/>
        </p:spPr>
        <p:txBody>
          <a:bodyPr wrap="square" rtlCol="0">
            <a:spAutoFit/>
          </a:bodyPr>
          <a:lstStyle/>
          <a:p>
            <a:pPr algn="ctr"/>
            <a:r>
              <a:rPr lang="en-GB" sz="8000" dirty="0" smtClean="0">
                <a:solidFill>
                  <a:srgbClr val="00816C"/>
                </a:solidFill>
              </a:rPr>
              <a:t>BREAK</a:t>
            </a:r>
            <a:endParaRPr lang="en-GB" sz="8000" dirty="0">
              <a:solidFill>
                <a:srgbClr val="00816C"/>
              </a:solidFill>
            </a:endParaRPr>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2276872"/>
            <a:ext cx="2098041" cy="19909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6444208" y="2276872"/>
            <a:ext cx="2150431" cy="19909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091870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9692" y="1942519"/>
            <a:ext cx="8568952" cy="2554545"/>
          </a:xfrm>
          <a:prstGeom prst="rect">
            <a:avLst/>
          </a:prstGeom>
          <a:noFill/>
        </p:spPr>
        <p:txBody>
          <a:bodyPr wrap="square" rtlCol="0">
            <a:spAutoFit/>
          </a:bodyPr>
          <a:lstStyle/>
          <a:p>
            <a:pPr algn="ctr"/>
            <a:r>
              <a:rPr lang="en-GB" sz="8000" dirty="0" smtClean="0">
                <a:solidFill>
                  <a:srgbClr val="00816C"/>
                </a:solidFill>
              </a:rPr>
              <a:t>Rochdale </a:t>
            </a:r>
            <a:r>
              <a:rPr lang="en-GB" sz="8000" dirty="0" err="1" smtClean="0">
                <a:solidFill>
                  <a:srgbClr val="00816C"/>
                </a:solidFill>
              </a:rPr>
              <a:t>SENCo</a:t>
            </a:r>
            <a:r>
              <a:rPr lang="en-GB" sz="8000" dirty="0" smtClean="0">
                <a:solidFill>
                  <a:srgbClr val="00816C"/>
                </a:solidFill>
              </a:rPr>
              <a:t> Survey 2018</a:t>
            </a:r>
            <a:endParaRPr lang="en-GB" sz="8000" dirty="0">
              <a:solidFill>
                <a:srgbClr val="00816C"/>
              </a:solidFill>
            </a:endParaRPr>
          </a:p>
        </p:txBody>
      </p:sp>
    </p:spTree>
    <p:extLst>
      <p:ext uri="{BB962C8B-B14F-4D97-AF65-F5344CB8AC3E}">
        <p14:creationId xmlns:p14="http://schemas.microsoft.com/office/powerpoint/2010/main" val="28116663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27584" y="188640"/>
            <a:ext cx="7056784" cy="707886"/>
          </a:xfrm>
          <a:prstGeom prst="rect">
            <a:avLst/>
          </a:prstGeom>
          <a:noFill/>
        </p:spPr>
        <p:txBody>
          <a:bodyPr wrap="square" rtlCol="0">
            <a:spAutoFit/>
          </a:bodyPr>
          <a:lstStyle/>
          <a:p>
            <a:pPr algn="ctr"/>
            <a:r>
              <a:rPr lang="en-GB" sz="4000" dirty="0" smtClean="0">
                <a:solidFill>
                  <a:schemeClr val="accent5">
                    <a:lumMod val="50000"/>
                  </a:schemeClr>
                </a:solidFill>
              </a:rPr>
              <a:t>Rochdale </a:t>
            </a:r>
            <a:r>
              <a:rPr lang="en-GB" sz="4000" dirty="0" err="1" smtClean="0">
                <a:solidFill>
                  <a:schemeClr val="accent5">
                    <a:lumMod val="50000"/>
                  </a:schemeClr>
                </a:solidFill>
              </a:rPr>
              <a:t>SENCo</a:t>
            </a:r>
            <a:r>
              <a:rPr lang="en-GB" sz="4000" dirty="0" smtClean="0">
                <a:solidFill>
                  <a:schemeClr val="accent5">
                    <a:lumMod val="50000"/>
                  </a:schemeClr>
                </a:solidFill>
              </a:rPr>
              <a:t> Survey 2018</a:t>
            </a:r>
            <a:endParaRPr lang="en-GB" sz="4000" dirty="0">
              <a:solidFill>
                <a:schemeClr val="accent5">
                  <a:lumMod val="50000"/>
                </a:schemeClr>
              </a:solidFill>
            </a:endParaRPr>
          </a:p>
        </p:txBody>
      </p:sp>
      <p:sp>
        <p:nvSpPr>
          <p:cNvPr id="6" name="TextBox 5"/>
          <p:cNvSpPr txBox="1"/>
          <p:nvPr/>
        </p:nvSpPr>
        <p:spPr>
          <a:xfrm>
            <a:off x="107504" y="1052736"/>
            <a:ext cx="9036496" cy="5016758"/>
          </a:xfrm>
          <a:prstGeom prst="rect">
            <a:avLst/>
          </a:prstGeom>
          <a:noFill/>
        </p:spPr>
        <p:txBody>
          <a:bodyPr wrap="square" rtlCol="0">
            <a:spAutoFit/>
          </a:bodyPr>
          <a:lstStyle/>
          <a:p>
            <a:r>
              <a:rPr lang="en-GB" sz="3200" u="sng" dirty="0" smtClean="0"/>
              <a:t>Purpose of the survey</a:t>
            </a:r>
            <a:r>
              <a:rPr lang="en-GB" sz="3200" dirty="0" smtClean="0"/>
              <a:t>:</a:t>
            </a:r>
          </a:p>
          <a:p>
            <a:endParaRPr lang="en-GB" sz="3200" dirty="0"/>
          </a:p>
          <a:p>
            <a:r>
              <a:rPr lang="en-GB" sz="3200" dirty="0" smtClean="0"/>
              <a:t>to gain a better understanding of the </a:t>
            </a:r>
            <a:r>
              <a:rPr lang="en-GB" sz="3200" dirty="0" err="1" smtClean="0"/>
              <a:t>SENCo</a:t>
            </a:r>
            <a:r>
              <a:rPr lang="en-GB" sz="3200" dirty="0" smtClean="0"/>
              <a:t> role in Rochdale</a:t>
            </a:r>
          </a:p>
          <a:p>
            <a:endParaRPr lang="en-GB" sz="3200" dirty="0"/>
          </a:p>
          <a:p>
            <a:r>
              <a:rPr lang="en-GB" sz="3200" i="1" dirty="0" smtClean="0"/>
              <a:t>and</a:t>
            </a:r>
          </a:p>
          <a:p>
            <a:endParaRPr lang="en-GB" sz="3200" dirty="0"/>
          </a:p>
          <a:p>
            <a:r>
              <a:rPr lang="en-GB" sz="3200" dirty="0" smtClean="0"/>
              <a:t>to use this information to inform planning for future support for </a:t>
            </a:r>
            <a:r>
              <a:rPr lang="en-GB" sz="3200" dirty="0" err="1" smtClean="0"/>
              <a:t>SENCos</a:t>
            </a:r>
            <a:r>
              <a:rPr lang="en-GB" sz="3200" dirty="0"/>
              <a:t> </a:t>
            </a:r>
          </a:p>
          <a:p>
            <a:endParaRPr lang="en-GB" sz="3200" dirty="0"/>
          </a:p>
        </p:txBody>
      </p:sp>
    </p:spTree>
    <p:extLst>
      <p:ext uri="{BB962C8B-B14F-4D97-AF65-F5344CB8AC3E}">
        <p14:creationId xmlns:p14="http://schemas.microsoft.com/office/powerpoint/2010/main" val="281326163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27925" y="31320"/>
            <a:ext cx="7056784" cy="707886"/>
          </a:xfrm>
          <a:prstGeom prst="rect">
            <a:avLst/>
          </a:prstGeom>
          <a:noFill/>
        </p:spPr>
        <p:txBody>
          <a:bodyPr wrap="square" rtlCol="0">
            <a:spAutoFit/>
          </a:bodyPr>
          <a:lstStyle/>
          <a:p>
            <a:pPr algn="ctr"/>
            <a:r>
              <a:rPr lang="en-GB" sz="4000" dirty="0" smtClean="0">
                <a:solidFill>
                  <a:schemeClr val="accent5">
                    <a:lumMod val="50000"/>
                  </a:schemeClr>
                </a:solidFill>
              </a:rPr>
              <a:t>Rochdale </a:t>
            </a:r>
            <a:r>
              <a:rPr lang="en-GB" sz="4000" dirty="0" err="1" smtClean="0">
                <a:solidFill>
                  <a:schemeClr val="accent5">
                    <a:lumMod val="50000"/>
                  </a:schemeClr>
                </a:solidFill>
              </a:rPr>
              <a:t>SENCo</a:t>
            </a:r>
            <a:r>
              <a:rPr lang="en-GB" sz="4000" dirty="0" smtClean="0">
                <a:solidFill>
                  <a:schemeClr val="accent5">
                    <a:lumMod val="50000"/>
                  </a:schemeClr>
                </a:solidFill>
              </a:rPr>
              <a:t> Survey 2018</a:t>
            </a:r>
            <a:endParaRPr lang="en-GB" sz="4000" dirty="0">
              <a:solidFill>
                <a:schemeClr val="accent5">
                  <a:lumMod val="50000"/>
                </a:schemeClr>
              </a:solidFill>
            </a:endParaRPr>
          </a:p>
        </p:txBody>
      </p:sp>
      <p:sp>
        <p:nvSpPr>
          <p:cNvPr id="6" name="TextBox 5"/>
          <p:cNvSpPr txBox="1"/>
          <p:nvPr/>
        </p:nvSpPr>
        <p:spPr>
          <a:xfrm>
            <a:off x="35836" y="692696"/>
            <a:ext cx="9000659" cy="5262979"/>
          </a:xfrm>
          <a:prstGeom prst="rect">
            <a:avLst/>
          </a:prstGeom>
          <a:noFill/>
        </p:spPr>
        <p:txBody>
          <a:bodyPr wrap="square" rtlCol="0">
            <a:spAutoFit/>
          </a:bodyPr>
          <a:lstStyle/>
          <a:p>
            <a:r>
              <a:rPr lang="en-GB" sz="2800" dirty="0" smtClean="0"/>
              <a:t>Undertaken in February 2018</a:t>
            </a:r>
          </a:p>
          <a:p>
            <a:endParaRPr lang="en-GB" sz="2800" dirty="0"/>
          </a:p>
          <a:p>
            <a:r>
              <a:rPr lang="en-GB" sz="2800" dirty="0" smtClean="0"/>
              <a:t>88 questionnaires issued, 51 responses, anonymous but colour coded to indicate whether nursery, primary or secondary (mostly)</a:t>
            </a:r>
          </a:p>
          <a:p>
            <a:endParaRPr lang="en-GB" sz="2800" dirty="0"/>
          </a:p>
          <a:p>
            <a:r>
              <a:rPr lang="en-GB" sz="2800" dirty="0" smtClean="0"/>
              <a:t>4% of respondents were from nursery schools</a:t>
            </a:r>
          </a:p>
          <a:p>
            <a:r>
              <a:rPr lang="en-GB" sz="2800" dirty="0" smtClean="0"/>
              <a:t>74% from primary schools</a:t>
            </a:r>
          </a:p>
          <a:p>
            <a:r>
              <a:rPr lang="en-GB" sz="2800" dirty="0" smtClean="0"/>
              <a:t>16% from secondary schools</a:t>
            </a:r>
          </a:p>
          <a:p>
            <a:r>
              <a:rPr lang="en-GB" sz="2800" dirty="0" smtClean="0"/>
              <a:t>6% unknown</a:t>
            </a:r>
          </a:p>
          <a:p>
            <a:endParaRPr lang="en-GB" sz="2800" dirty="0"/>
          </a:p>
          <a:p>
            <a:r>
              <a:rPr lang="en-GB" sz="2800" dirty="0" smtClean="0"/>
              <a:t>Survey consisted of 25 questions</a:t>
            </a:r>
            <a:endParaRPr lang="en-GB" sz="2800" dirty="0"/>
          </a:p>
        </p:txBody>
      </p:sp>
    </p:spTree>
    <p:extLst>
      <p:ext uri="{BB962C8B-B14F-4D97-AF65-F5344CB8AC3E}">
        <p14:creationId xmlns:p14="http://schemas.microsoft.com/office/powerpoint/2010/main" val="3129675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71600" y="332656"/>
            <a:ext cx="7056784" cy="707886"/>
          </a:xfrm>
          <a:prstGeom prst="rect">
            <a:avLst/>
          </a:prstGeom>
          <a:noFill/>
        </p:spPr>
        <p:txBody>
          <a:bodyPr wrap="square" rtlCol="0">
            <a:spAutoFit/>
          </a:bodyPr>
          <a:lstStyle/>
          <a:p>
            <a:pPr algn="ctr"/>
            <a:r>
              <a:rPr lang="en-GB" sz="4000" dirty="0" smtClean="0">
                <a:solidFill>
                  <a:schemeClr val="accent5">
                    <a:lumMod val="50000"/>
                  </a:schemeClr>
                </a:solidFill>
              </a:rPr>
              <a:t>1.  What is your job title?</a:t>
            </a:r>
            <a:endParaRPr lang="en-GB" sz="4000" dirty="0">
              <a:solidFill>
                <a:schemeClr val="accent5">
                  <a:lumMod val="50000"/>
                </a:schemeClr>
              </a:solidFill>
            </a:endParaRPr>
          </a:p>
        </p:txBody>
      </p:sp>
      <p:sp>
        <p:nvSpPr>
          <p:cNvPr id="7" name="TextBox 6"/>
          <p:cNvSpPr txBox="1"/>
          <p:nvPr/>
        </p:nvSpPr>
        <p:spPr>
          <a:xfrm>
            <a:off x="35496" y="1772816"/>
            <a:ext cx="9144000" cy="3170099"/>
          </a:xfrm>
          <a:prstGeom prst="rect">
            <a:avLst/>
          </a:prstGeom>
          <a:noFill/>
        </p:spPr>
        <p:txBody>
          <a:bodyPr wrap="square" rtlCol="0">
            <a:spAutoFit/>
          </a:bodyPr>
          <a:lstStyle/>
          <a:p>
            <a:r>
              <a:rPr lang="en-GB" sz="3200" dirty="0" err="1" smtClean="0"/>
              <a:t>SENCo</a:t>
            </a:r>
            <a:r>
              <a:rPr lang="en-GB" sz="3200" dirty="0" smtClean="0"/>
              <a:t> remains most popular (66%)</a:t>
            </a:r>
          </a:p>
          <a:p>
            <a:endParaRPr lang="en-GB" sz="2400" dirty="0"/>
          </a:p>
          <a:p>
            <a:r>
              <a:rPr lang="en-GB" sz="2400" dirty="0" smtClean="0"/>
              <a:t>Other titles:</a:t>
            </a:r>
          </a:p>
          <a:p>
            <a:endParaRPr lang="en-GB" sz="2400" dirty="0"/>
          </a:p>
          <a:p>
            <a:r>
              <a:rPr lang="en-GB" sz="2400" dirty="0" smtClean="0"/>
              <a:t>Assistant </a:t>
            </a:r>
            <a:r>
              <a:rPr lang="en-GB" sz="2400" dirty="0" err="1" smtClean="0"/>
              <a:t>SENCo</a:t>
            </a:r>
            <a:r>
              <a:rPr lang="en-GB" sz="2400" dirty="0" smtClean="0"/>
              <a:t>		</a:t>
            </a:r>
            <a:r>
              <a:rPr lang="en-GB" sz="2400" dirty="0" err="1" smtClean="0"/>
              <a:t>SENCo</a:t>
            </a:r>
            <a:r>
              <a:rPr lang="en-GB" sz="2400" dirty="0" smtClean="0"/>
              <a:t> Support	Inclusion Manager</a:t>
            </a:r>
          </a:p>
          <a:p>
            <a:endParaRPr lang="en-GB" sz="2400" dirty="0"/>
          </a:p>
          <a:p>
            <a:r>
              <a:rPr lang="en-GB" sz="2400" dirty="0" smtClean="0"/>
              <a:t>	Deputy for Inclusion		Additional Needs Coordinator	</a:t>
            </a:r>
            <a:endParaRPr lang="en-GB" sz="2400" dirty="0"/>
          </a:p>
        </p:txBody>
      </p:sp>
    </p:spTree>
    <p:extLst>
      <p:ext uri="{BB962C8B-B14F-4D97-AF65-F5344CB8AC3E}">
        <p14:creationId xmlns:p14="http://schemas.microsoft.com/office/powerpoint/2010/main" val="3495148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5496" y="188640"/>
            <a:ext cx="9036496" cy="492443"/>
          </a:xfrm>
          <a:prstGeom prst="rect">
            <a:avLst/>
          </a:prstGeom>
          <a:noFill/>
        </p:spPr>
        <p:txBody>
          <a:bodyPr wrap="square" lIns="0" tIns="0" rIns="0" bIns="0" rtlCol="0">
            <a:spAutoFit/>
          </a:bodyPr>
          <a:lstStyle/>
          <a:p>
            <a:pPr algn="ctr"/>
            <a:r>
              <a:rPr lang="en-GB" sz="3200" dirty="0">
                <a:solidFill>
                  <a:schemeClr val="accent5">
                    <a:lumMod val="50000"/>
                  </a:schemeClr>
                </a:solidFill>
              </a:rPr>
              <a:t>2</a:t>
            </a:r>
            <a:r>
              <a:rPr lang="en-GB" sz="3200" dirty="0" smtClean="0">
                <a:solidFill>
                  <a:schemeClr val="accent5">
                    <a:lumMod val="50000"/>
                  </a:schemeClr>
                </a:solidFill>
              </a:rPr>
              <a:t>.  How long have you been undertaking a </a:t>
            </a:r>
            <a:r>
              <a:rPr lang="en-GB" sz="3200" dirty="0" err="1" smtClean="0">
                <a:solidFill>
                  <a:schemeClr val="accent5">
                    <a:lumMod val="50000"/>
                  </a:schemeClr>
                </a:solidFill>
              </a:rPr>
              <a:t>SENCo</a:t>
            </a:r>
            <a:r>
              <a:rPr lang="en-GB" sz="3200" dirty="0" smtClean="0">
                <a:solidFill>
                  <a:schemeClr val="accent5">
                    <a:lumMod val="50000"/>
                  </a:schemeClr>
                </a:solidFill>
              </a:rPr>
              <a:t> role?</a:t>
            </a:r>
            <a:endParaRPr lang="en-GB" sz="3200" dirty="0">
              <a:solidFill>
                <a:schemeClr val="accent5">
                  <a:lumMod val="50000"/>
                </a:schemeClr>
              </a:solidFill>
            </a:endParaRPr>
          </a:p>
        </p:txBody>
      </p:sp>
      <p:graphicFrame>
        <p:nvGraphicFramePr>
          <p:cNvPr id="8" name="Chart 7"/>
          <p:cNvGraphicFramePr>
            <a:graphicFrameLocks/>
          </p:cNvGraphicFramePr>
          <p:nvPr>
            <p:extLst>
              <p:ext uri="{D42A27DB-BD31-4B8C-83A1-F6EECF244321}">
                <p14:modId xmlns:p14="http://schemas.microsoft.com/office/powerpoint/2010/main" val="916366618"/>
              </p:ext>
            </p:extLst>
          </p:nvPr>
        </p:nvGraphicFramePr>
        <p:xfrm>
          <a:off x="755576" y="1040542"/>
          <a:ext cx="7848871" cy="469271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473291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00608" y="836712"/>
            <a:ext cx="8928992" cy="707886"/>
          </a:xfrm>
          <a:prstGeom prst="rect">
            <a:avLst/>
          </a:prstGeom>
          <a:noFill/>
        </p:spPr>
        <p:txBody>
          <a:bodyPr wrap="square" rtlCol="0">
            <a:spAutoFit/>
          </a:bodyPr>
          <a:lstStyle/>
          <a:p>
            <a:pPr algn="ctr"/>
            <a:r>
              <a:rPr lang="en-GB" sz="4000" dirty="0" smtClean="0">
                <a:solidFill>
                  <a:schemeClr val="accent5">
                    <a:lumMod val="50000"/>
                  </a:schemeClr>
                </a:solidFill>
              </a:rPr>
              <a:t>3.  Are you a qualified teacher?</a:t>
            </a:r>
            <a:endParaRPr lang="en-GB" sz="4000" dirty="0">
              <a:solidFill>
                <a:schemeClr val="accent5">
                  <a:lumMod val="50000"/>
                </a:schemeClr>
              </a:solidFill>
            </a:endParaRPr>
          </a:p>
        </p:txBody>
      </p:sp>
      <p:sp>
        <p:nvSpPr>
          <p:cNvPr id="3" name="TextBox 2"/>
          <p:cNvSpPr txBox="1"/>
          <p:nvPr/>
        </p:nvSpPr>
        <p:spPr>
          <a:xfrm>
            <a:off x="251520" y="2289183"/>
            <a:ext cx="9144000" cy="584775"/>
          </a:xfrm>
          <a:prstGeom prst="rect">
            <a:avLst/>
          </a:prstGeom>
          <a:noFill/>
        </p:spPr>
        <p:txBody>
          <a:bodyPr wrap="square" rtlCol="0">
            <a:spAutoFit/>
          </a:bodyPr>
          <a:lstStyle/>
          <a:p>
            <a:r>
              <a:rPr lang="en-GB" sz="3200" dirty="0" smtClean="0"/>
              <a:t>98% have qualified teacher status</a:t>
            </a:r>
            <a:r>
              <a:rPr lang="en-GB" sz="2400" dirty="0" smtClean="0"/>
              <a:t>	</a:t>
            </a:r>
            <a:endParaRPr lang="en-GB" sz="2400" dirty="0"/>
          </a:p>
        </p:txBody>
      </p:sp>
    </p:spTree>
    <p:extLst>
      <p:ext uri="{BB962C8B-B14F-4D97-AF65-F5344CB8AC3E}">
        <p14:creationId xmlns:p14="http://schemas.microsoft.com/office/powerpoint/2010/main" val="5913272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633" y="332656"/>
            <a:ext cx="9217024" cy="1077218"/>
          </a:xfrm>
          <a:prstGeom prst="rect">
            <a:avLst/>
          </a:prstGeom>
          <a:noFill/>
        </p:spPr>
        <p:txBody>
          <a:bodyPr wrap="square" rtlCol="0">
            <a:spAutoFit/>
          </a:bodyPr>
          <a:lstStyle/>
          <a:p>
            <a:pPr algn="ctr"/>
            <a:r>
              <a:rPr lang="en-GB" sz="3200" dirty="0" smtClean="0">
                <a:solidFill>
                  <a:schemeClr val="accent5">
                    <a:lumMod val="50000"/>
                  </a:schemeClr>
                </a:solidFill>
              </a:rPr>
              <a:t>4.  Have you successfully completed a National Award for Special Educational Needs Coordination? </a:t>
            </a:r>
            <a:endParaRPr lang="en-GB" sz="3200" dirty="0">
              <a:solidFill>
                <a:schemeClr val="accent5">
                  <a:lumMod val="50000"/>
                </a:schemeClr>
              </a:solidFill>
            </a:endParaRPr>
          </a:p>
        </p:txBody>
      </p:sp>
      <p:graphicFrame>
        <p:nvGraphicFramePr>
          <p:cNvPr id="3" name="Chart 2"/>
          <p:cNvGraphicFramePr>
            <a:graphicFrameLocks/>
          </p:cNvGraphicFramePr>
          <p:nvPr>
            <p:extLst>
              <p:ext uri="{D42A27DB-BD31-4B8C-83A1-F6EECF244321}">
                <p14:modId xmlns:p14="http://schemas.microsoft.com/office/powerpoint/2010/main" val="1760707762"/>
              </p:ext>
            </p:extLst>
          </p:nvPr>
        </p:nvGraphicFramePr>
        <p:xfrm>
          <a:off x="1043608" y="1700808"/>
          <a:ext cx="6552728" cy="36270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924184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332656"/>
            <a:ext cx="9144000" cy="646331"/>
          </a:xfrm>
          <a:prstGeom prst="rect">
            <a:avLst/>
          </a:prstGeom>
          <a:noFill/>
        </p:spPr>
        <p:txBody>
          <a:bodyPr wrap="square" rtlCol="0">
            <a:spAutoFit/>
          </a:bodyPr>
          <a:lstStyle/>
          <a:p>
            <a:pPr algn="ctr"/>
            <a:r>
              <a:rPr lang="en-GB" sz="3600" dirty="0">
                <a:solidFill>
                  <a:schemeClr val="accent5">
                    <a:lumMod val="50000"/>
                  </a:schemeClr>
                </a:solidFill>
              </a:rPr>
              <a:t>5</a:t>
            </a:r>
            <a:r>
              <a:rPr lang="en-GB" sz="3600" dirty="0" smtClean="0">
                <a:solidFill>
                  <a:schemeClr val="accent5">
                    <a:lumMod val="50000"/>
                  </a:schemeClr>
                </a:solidFill>
              </a:rPr>
              <a:t>.  Are you a member of the Leadership Team?</a:t>
            </a:r>
            <a:endParaRPr lang="en-GB" sz="3600" dirty="0">
              <a:solidFill>
                <a:schemeClr val="accent5">
                  <a:lumMod val="50000"/>
                </a:schemeClr>
              </a:solidFill>
            </a:endParaRPr>
          </a:p>
        </p:txBody>
      </p:sp>
      <p:graphicFrame>
        <p:nvGraphicFramePr>
          <p:cNvPr id="3" name="Chart 2"/>
          <p:cNvGraphicFramePr>
            <a:graphicFrameLocks/>
          </p:cNvGraphicFramePr>
          <p:nvPr>
            <p:extLst>
              <p:ext uri="{D42A27DB-BD31-4B8C-83A1-F6EECF244321}">
                <p14:modId xmlns:p14="http://schemas.microsoft.com/office/powerpoint/2010/main" val="1493323758"/>
              </p:ext>
            </p:extLst>
          </p:nvPr>
        </p:nvGraphicFramePr>
        <p:xfrm>
          <a:off x="359532" y="1006980"/>
          <a:ext cx="8280920" cy="343013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4725144"/>
            <a:ext cx="9144000" cy="1077218"/>
          </a:xfrm>
          <a:prstGeom prst="rect">
            <a:avLst/>
          </a:prstGeom>
          <a:noFill/>
        </p:spPr>
        <p:txBody>
          <a:bodyPr wrap="square" rtlCol="0">
            <a:spAutoFit/>
          </a:bodyPr>
          <a:lstStyle/>
          <a:p>
            <a:r>
              <a:rPr lang="en-GB" sz="3200" dirty="0" smtClean="0"/>
              <a:t>Of the ‘no’ group – 60% have nominated member of Leadership who represents SEND</a:t>
            </a:r>
            <a:r>
              <a:rPr lang="en-GB" sz="2400" dirty="0" smtClean="0"/>
              <a:t>	</a:t>
            </a:r>
            <a:endParaRPr lang="en-GB" sz="2400" dirty="0"/>
          </a:p>
        </p:txBody>
      </p:sp>
    </p:spTree>
    <p:extLst>
      <p:ext uri="{BB962C8B-B14F-4D97-AF65-F5344CB8AC3E}">
        <p14:creationId xmlns:p14="http://schemas.microsoft.com/office/powerpoint/2010/main" val="40181013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332656"/>
            <a:ext cx="9144000" cy="553998"/>
          </a:xfrm>
          <a:prstGeom prst="rect">
            <a:avLst/>
          </a:prstGeom>
          <a:noFill/>
        </p:spPr>
        <p:txBody>
          <a:bodyPr wrap="square" rtlCol="0">
            <a:spAutoFit/>
          </a:bodyPr>
          <a:lstStyle/>
          <a:p>
            <a:pPr algn="ctr"/>
            <a:r>
              <a:rPr lang="en-GB" sz="3000" dirty="0">
                <a:solidFill>
                  <a:schemeClr val="accent5">
                    <a:lumMod val="50000"/>
                  </a:schemeClr>
                </a:solidFill>
              </a:rPr>
              <a:t>6</a:t>
            </a:r>
            <a:r>
              <a:rPr lang="en-GB" sz="3000" dirty="0" smtClean="0">
                <a:solidFill>
                  <a:schemeClr val="accent5">
                    <a:lumMod val="50000"/>
                  </a:schemeClr>
                </a:solidFill>
              </a:rPr>
              <a:t>.  Does your school have a named Governor for SEND?</a:t>
            </a:r>
            <a:endParaRPr lang="en-GB" sz="3000" dirty="0">
              <a:solidFill>
                <a:schemeClr val="accent5">
                  <a:lumMod val="50000"/>
                </a:schemeClr>
              </a:solidFill>
            </a:endParaRPr>
          </a:p>
        </p:txBody>
      </p:sp>
      <p:sp>
        <p:nvSpPr>
          <p:cNvPr id="3" name="TextBox 2"/>
          <p:cNvSpPr txBox="1"/>
          <p:nvPr/>
        </p:nvSpPr>
        <p:spPr>
          <a:xfrm>
            <a:off x="35496" y="1075503"/>
            <a:ext cx="9144000" cy="584775"/>
          </a:xfrm>
          <a:prstGeom prst="rect">
            <a:avLst/>
          </a:prstGeom>
          <a:noFill/>
        </p:spPr>
        <p:txBody>
          <a:bodyPr wrap="square" rtlCol="0">
            <a:spAutoFit/>
          </a:bodyPr>
          <a:lstStyle/>
          <a:p>
            <a:r>
              <a:rPr lang="en-GB" sz="3200" dirty="0" smtClean="0"/>
              <a:t>92% have named governor for SEND</a:t>
            </a:r>
            <a:r>
              <a:rPr lang="en-GB" sz="2400" dirty="0" smtClean="0"/>
              <a:t>	</a:t>
            </a:r>
            <a:endParaRPr lang="en-GB" sz="2400" dirty="0"/>
          </a:p>
        </p:txBody>
      </p:sp>
      <p:graphicFrame>
        <p:nvGraphicFramePr>
          <p:cNvPr id="4" name="Chart 3"/>
          <p:cNvGraphicFramePr>
            <a:graphicFrameLocks/>
          </p:cNvGraphicFramePr>
          <p:nvPr>
            <p:extLst>
              <p:ext uri="{D42A27DB-BD31-4B8C-83A1-F6EECF244321}">
                <p14:modId xmlns:p14="http://schemas.microsoft.com/office/powerpoint/2010/main" val="283997999"/>
              </p:ext>
            </p:extLst>
          </p:nvPr>
        </p:nvGraphicFramePr>
        <p:xfrm>
          <a:off x="251520" y="1660278"/>
          <a:ext cx="6696744" cy="4072978"/>
        </p:xfrm>
        <a:graphic>
          <a:graphicData uri="http://schemas.openxmlformats.org/drawingml/2006/chart">
            <c:chart xmlns:c="http://schemas.openxmlformats.org/drawingml/2006/chart" xmlns:r="http://schemas.openxmlformats.org/officeDocument/2006/relationships" r:id="rId2"/>
          </a:graphicData>
        </a:graphic>
      </p:graphicFrame>
      <p:sp>
        <p:nvSpPr>
          <p:cNvPr id="2" name="TextBox 1"/>
          <p:cNvSpPr txBox="1"/>
          <p:nvPr/>
        </p:nvSpPr>
        <p:spPr>
          <a:xfrm>
            <a:off x="7031973" y="2924944"/>
            <a:ext cx="1728192" cy="1200329"/>
          </a:xfrm>
          <a:prstGeom prst="rect">
            <a:avLst/>
          </a:prstGeom>
          <a:noFill/>
        </p:spPr>
        <p:txBody>
          <a:bodyPr wrap="square" rtlCol="0">
            <a:spAutoFit/>
          </a:bodyPr>
          <a:lstStyle/>
          <a:p>
            <a:pPr algn="ctr"/>
            <a:r>
              <a:rPr lang="en-GB" dirty="0" smtClean="0"/>
              <a:t>How often do you meet with the SEND Governor?</a:t>
            </a:r>
            <a:endParaRPr lang="en-GB" dirty="0"/>
          </a:p>
        </p:txBody>
      </p:sp>
    </p:spTree>
    <p:extLst>
      <p:ext uri="{BB962C8B-B14F-4D97-AF65-F5344CB8AC3E}">
        <p14:creationId xmlns:p14="http://schemas.microsoft.com/office/powerpoint/2010/main" val="7983293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9692" y="1942519"/>
            <a:ext cx="8568952" cy="2554545"/>
          </a:xfrm>
          <a:prstGeom prst="rect">
            <a:avLst/>
          </a:prstGeom>
          <a:noFill/>
        </p:spPr>
        <p:txBody>
          <a:bodyPr wrap="square" rtlCol="0">
            <a:spAutoFit/>
          </a:bodyPr>
          <a:lstStyle/>
          <a:p>
            <a:pPr algn="ctr"/>
            <a:r>
              <a:rPr lang="en-GB" sz="8000" dirty="0" smtClean="0">
                <a:solidFill>
                  <a:srgbClr val="00816C"/>
                </a:solidFill>
              </a:rPr>
              <a:t>Local and National Updates</a:t>
            </a:r>
            <a:endParaRPr lang="en-GB" sz="8000" dirty="0">
              <a:solidFill>
                <a:srgbClr val="00816C"/>
              </a:solidFill>
            </a:endParaRPr>
          </a:p>
        </p:txBody>
      </p:sp>
    </p:spTree>
    <p:extLst>
      <p:ext uri="{BB962C8B-B14F-4D97-AF65-F5344CB8AC3E}">
        <p14:creationId xmlns:p14="http://schemas.microsoft.com/office/powerpoint/2010/main" val="18841414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19534"/>
            <a:ext cx="9144000" cy="1077218"/>
          </a:xfrm>
          <a:prstGeom prst="rect">
            <a:avLst/>
          </a:prstGeom>
          <a:noFill/>
        </p:spPr>
        <p:txBody>
          <a:bodyPr wrap="square" rtlCol="0">
            <a:spAutoFit/>
          </a:bodyPr>
          <a:lstStyle/>
          <a:p>
            <a:r>
              <a:rPr lang="en-GB" sz="3200" dirty="0">
                <a:solidFill>
                  <a:schemeClr val="accent5">
                    <a:lumMod val="50000"/>
                  </a:schemeClr>
                </a:solidFill>
              </a:rPr>
              <a:t>7</a:t>
            </a:r>
            <a:r>
              <a:rPr lang="en-GB" sz="3200" dirty="0" smtClean="0">
                <a:solidFill>
                  <a:schemeClr val="accent5">
                    <a:lumMod val="50000"/>
                  </a:schemeClr>
                </a:solidFill>
              </a:rPr>
              <a:t>.  As well as being a </a:t>
            </a:r>
            <a:r>
              <a:rPr lang="en-GB" sz="3200" dirty="0" err="1" smtClean="0">
                <a:solidFill>
                  <a:schemeClr val="accent5">
                    <a:lumMod val="50000"/>
                  </a:schemeClr>
                </a:solidFill>
              </a:rPr>
              <a:t>SENCo</a:t>
            </a:r>
            <a:r>
              <a:rPr lang="en-GB" sz="3200" dirty="0" smtClean="0">
                <a:solidFill>
                  <a:schemeClr val="accent5">
                    <a:lumMod val="50000"/>
                  </a:schemeClr>
                </a:solidFill>
              </a:rPr>
              <a:t>, what other roles do you have in school?</a:t>
            </a:r>
            <a:endParaRPr lang="en-GB" sz="3200" dirty="0">
              <a:solidFill>
                <a:schemeClr val="accent5">
                  <a:lumMod val="50000"/>
                </a:schemeClr>
              </a:solidFill>
            </a:endParaRPr>
          </a:p>
        </p:txBody>
      </p:sp>
      <p:sp>
        <p:nvSpPr>
          <p:cNvPr id="3" name="TextBox 2"/>
          <p:cNvSpPr txBox="1"/>
          <p:nvPr/>
        </p:nvSpPr>
        <p:spPr>
          <a:xfrm>
            <a:off x="0" y="1413351"/>
            <a:ext cx="9144000" cy="4031873"/>
          </a:xfrm>
          <a:prstGeom prst="rect">
            <a:avLst/>
          </a:prstGeom>
          <a:noFill/>
        </p:spPr>
        <p:txBody>
          <a:bodyPr wrap="square" rtlCol="0">
            <a:spAutoFit/>
          </a:bodyPr>
          <a:lstStyle/>
          <a:p>
            <a:r>
              <a:rPr lang="en-GB" sz="3200" b="1" dirty="0" smtClean="0"/>
              <a:t>2 out of 51 respondents  have </a:t>
            </a:r>
            <a:r>
              <a:rPr lang="en-GB" sz="3200" b="1" u="sng" dirty="0" smtClean="0"/>
              <a:t>only</a:t>
            </a:r>
            <a:r>
              <a:rPr lang="en-GB" sz="3200" b="1" dirty="0" smtClean="0"/>
              <a:t> the </a:t>
            </a:r>
            <a:r>
              <a:rPr lang="en-GB" sz="3200" b="1" dirty="0" err="1" smtClean="0"/>
              <a:t>SENCo</a:t>
            </a:r>
            <a:r>
              <a:rPr lang="en-GB" sz="3200" b="1" dirty="0" smtClean="0"/>
              <a:t> role</a:t>
            </a:r>
            <a:endParaRPr lang="en-GB" sz="3200" dirty="0"/>
          </a:p>
          <a:p>
            <a:r>
              <a:rPr lang="en-GB" sz="3200" dirty="0" smtClean="0"/>
              <a:t>41% are also class or subject teachers</a:t>
            </a:r>
          </a:p>
          <a:p>
            <a:r>
              <a:rPr lang="en-GB" sz="3200" dirty="0" smtClean="0"/>
              <a:t>2% - cover teachers</a:t>
            </a:r>
          </a:p>
          <a:p>
            <a:r>
              <a:rPr lang="en-GB" sz="3200" dirty="0" smtClean="0"/>
              <a:t>10% - key stage leaders</a:t>
            </a:r>
          </a:p>
          <a:p>
            <a:r>
              <a:rPr lang="en-GB" sz="3200" dirty="0" smtClean="0"/>
              <a:t>10% - subject leaders or department heads</a:t>
            </a:r>
          </a:p>
          <a:p>
            <a:r>
              <a:rPr lang="en-GB" sz="3200" dirty="0" smtClean="0"/>
              <a:t>12% - assistant heads</a:t>
            </a:r>
          </a:p>
          <a:p>
            <a:r>
              <a:rPr lang="en-GB" sz="3200" dirty="0" smtClean="0"/>
              <a:t>12% - deputy heads</a:t>
            </a:r>
          </a:p>
          <a:p>
            <a:r>
              <a:rPr lang="en-GB" sz="3200" dirty="0" smtClean="0"/>
              <a:t>12% - other roles such as …</a:t>
            </a:r>
            <a:endParaRPr lang="en-GB" sz="2400" dirty="0"/>
          </a:p>
        </p:txBody>
      </p:sp>
    </p:spTree>
    <p:extLst>
      <p:ext uri="{BB962C8B-B14F-4D97-AF65-F5344CB8AC3E}">
        <p14:creationId xmlns:p14="http://schemas.microsoft.com/office/powerpoint/2010/main" val="298930688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692696"/>
            <a:ext cx="9144000" cy="6370975"/>
          </a:xfrm>
          <a:prstGeom prst="rect">
            <a:avLst/>
          </a:prstGeom>
          <a:noFill/>
        </p:spPr>
        <p:txBody>
          <a:bodyPr wrap="square" rtlCol="0">
            <a:spAutoFit/>
          </a:bodyPr>
          <a:lstStyle/>
          <a:p>
            <a:r>
              <a:rPr lang="en-GB" sz="3200" dirty="0" smtClean="0"/>
              <a:t>Designated safeguarding lead</a:t>
            </a:r>
          </a:p>
          <a:p>
            <a:r>
              <a:rPr lang="en-GB" sz="3200" dirty="0" smtClean="0"/>
              <a:t>PPA cover</a:t>
            </a:r>
          </a:p>
          <a:p>
            <a:r>
              <a:rPr lang="en-GB" sz="3200" dirty="0" smtClean="0"/>
              <a:t>Pupil premium</a:t>
            </a:r>
          </a:p>
          <a:p>
            <a:r>
              <a:rPr lang="en-GB" sz="3200" dirty="0" smtClean="0"/>
              <a:t>Mental health/wellbeing</a:t>
            </a:r>
          </a:p>
          <a:p>
            <a:r>
              <a:rPr lang="en-GB" sz="3200" dirty="0" smtClean="0"/>
              <a:t>Designated teacher for Cared 4 Children</a:t>
            </a:r>
          </a:p>
          <a:p>
            <a:r>
              <a:rPr lang="en-GB" sz="3200" dirty="0" smtClean="0"/>
              <a:t>EAL</a:t>
            </a:r>
          </a:p>
          <a:p>
            <a:r>
              <a:rPr lang="en-GB" sz="3200" dirty="0" smtClean="0"/>
              <a:t>Gifted &amp; talented</a:t>
            </a:r>
          </a:p>
          <a:p>
            <a:r>
              <a:rPr lang="en-GB" sz="3200" dirty="0" smtClean="0"/>
              <a:t>Assessment lead</a:t>
            </a:r>
          </a:p>
          <a:p>
            <a:r>
              <a:rPr lang="en-GB" sz="3200" dirty="0" smtClean="0"/>
              <a:t>Consultant</a:t>
            </a:r>
          </a:p>
          <a:p>
            <a:r>
              <a:rPr lang="en-GB" sz="3200" dirty="0" smtClean="0"/>
              <a:t>Headteacher</a:t>
            </a:r>
          </a:p>
          <a:p>
            <a:endParaRPr lang="en-GB" sz="3200" dirty="0" smtClean="0"/>
          </a:p>
          <a:p>
            <a:endParaRPr lang="en-GB" sz="3200" dirty="0" smtClean="0"/>
          </a:p>
          <a:p>
            <a:endParaRPr lang="en-GB" sz="2400" dirty="0"/>
          </a:p>
        </p:txBody>
      </p:sp>
    </p:spTree>
    <p:extLst>
      <p:ext uri="{BB962C8B-B14F-4D97-AF65-F5344CB8AC3E}">
        <p14:creationId xmlns:p14="http://schemas.microsoft.com/office/powerpoint/2010/main" val="20946952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16632"/>
            <a:ext cx="9144000" cy="1077218"/>
          </a:xfrm>
          <a:prstGeom prst="rect">
            <a:avLst/>
          </a:prstGeom>
          <a:noFill/>
        </p:spPr>
        <p:txBody>
          <a:bodyPr wrap="square" rtlCol="0">
            <a:spAutoFit/>
          </a:bodyPr>
          <a:lstStyle/>
          <a:p>
            <a:r>
              <a:rPr lang="en-GB" sz="3200" dirty="0">
                <a:solidFill>
                  <a:schemeClr val="accent5">
                    <a:lumMod val="50000"/>
                  </a:schemeClr>
                </a:solidFill>
              </a:rPr>
              <a:t>8</a:t>
            </a:r>
            <a:r>
              <a:rPr lang="en-GB" sz="3200" dirty="0" smtClean="0">
                <a:solidFill>
                  <a:schemeClr val="accent5">
                    <a:lumMod val="50000"/>
                  </a:schemeClr>
                </a:solidFill>
              </a:rPr>
              <a:t>.  In your role as </a:t>
            </a:r>
            <a:r>
              <a:rPr lang="en-GB" sz="3200" dirty="0" err="1" smtClean="0">
                <a:solidFill>
                  <a:schemeClr val="accent5">
                    <a:lumMod val="50000"/>
                  </a:schemeClr>
                </a:solidFill>
              </a:rPr>
              <a:t>SENCo</a:t>
            </a:r>
            <a:r>
              <a:rPr lang="en-GB" sz="3200" dirty="0" smtClean="0">
                <a:solidFill>
                  <a:schemeClr val="accent5">
                    <a:lumMod val="50000"/>
                  </a:schemeClr>
                </a:solidFill>
              </a:rPr>
              <a:t>, do you have direct line management responsibility for any other staff?</a:t>
            </a:r>
            <a:endParaRPr lang="en-GB" sz="3200" dirty="0">
              <a:solidFill>
                <a:schemeClr val="accent5">
                  <a:lumMod val="50000"/>
                </a:schemeClr>
              </a:solidFill>
            </a:endParaRPr>
          </a:p>
        </p:txBody>
      </p:sp>
      <p:graphicFrame>
        <p:nvGraphicFramePr>
          <p:cNvPr id="3" name="Chart 2"/>
          <p:cNvGraphicFramePr>
            <a:graphicFrameLocks/>
          </p:cNvGraphicFramePr>
          <p:nvPr>
            <p:extLst>
              <p:ext uri="{D42A27DB-BD31-4B8C-83A1-F6EECF244321}">
                <p14:modId xmlns:p14="http://schemas.microsoft.com/office/powerpoint/2010/main" val="2153348367"/>
              </p:ext>
            </p:extLst>
          </p:nvPr>
        </p:nvGraphicFramePr>
        <p:xfrm>
          <a:off x="395536" y="1072930"/>
          <a:ext cx="8424936" cy="42484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8930688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332656"/>
            <a:ext cx="9144000" cy="1077218"/>
          </a:xfrm>
          <a:prstGeom prst="rect">
            <a:avLst/>
          </a:prstGeom>
          <a:noFill/>
        </p:spPr>
        <p:txBody>
          <a:bodyPr wrap="square" rtlCol="0">
            <a:spAutoFit/>
          </a:bodyPr>
          <a:lstStyle/>
          <a:p>
            <a:r>
              <a:rPr lang="en-GB" sz="3200" dirty="0" smtClean="0">
                <a:solidFill>
                  <a:schemeClr val="accent5">
                    <a:lumMod val="50000"/>
                  </a:schemeClr>
                </a:solidFill>
              </a:rPr>
              <a:t>9a.  Do you know what your school’s allocated funding for SEND is?</a:t>
            </a:r>
            <a:endParaRPr lang="en-GB" sz="3200" dirty="0">
              <a:solidFill>
                <a:schemeClr val="accent5">
                  <a:lumMod val="50000"/>
                </a:schemeClr>
              </a:solidFill>
            </a:endParaRPr>
          </a:p>
        </p:txBody>
      </p:sp>
      <p:graphicFrame>
        <p:nvGraphicFramePr>
          <p:cNvPr id="3" name="Chart 2"/>
          <p:cNvGraphicFramePr>
            <a:graphicFrameLocks/>
          </p:cNvGraphicFramePr>
          <p:nvPr>
            <p:extLst>
              <p:ext uri="{D42A27DB-BD31-4B8C-83A1-F6EECF244321}">
                <p14:modId xmlns:p14="http://schemas.microsoft.com/office/powerpoint/2010/main" val="2410871361"/>
              </p:ext>
            </p:extLst>
          </p:nvPr>
        </p:nvGraphicFramePr>
        <p:xfrm>
          <a:off x="539552" y="1268760"/>
          <a:ext cx="7776864" cy="424847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893068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332656"/>
            <a:ext cx="9144000" cy="584775"/>
          </a:xfrm>
          <a:prstGeom prst="rect">
            <a:avLst/>
          </a:prstGeom>
          <a:noFill/>
        </p:spPr>
        <p:txBody>
          <a:bodyPr wrap="square" rtlCol="0">
            <a:spAutoFit/>
          </a:bodyPr>
          <a:lstStyle/>
          <a:p>
            <a:pPr algn="ctr"/>
            <a:r>
              <a:rPr lang="en-GB" sz="3200" dirty="0" smtClean="0">
                <a:solidFill>
                  <a:schemeClr val="accent5">
                    <a:lumMod val="50000"/>
                  </a:schemeClr>
                </a:solidFill>
              </a:rPr>
              <a:t>9b.  If yes, what budget responsibilities do you have?</a:t>
            </a:r>
            <a:endParaRPr lang="en-GB" sz="3200" dirty="0">
              <a:solidFill>
                <a:schemeClr val="accent5">
                  <a:lumMod val="50000"/>
                </a:schemeClr>
              </a:solidFill>
            </a:endParaRPr>
          </a:p>
        </p:txBody>
      </p:sp>
      <p:sp>
        <p:nvSpPr>
          <p:cNvPr id="3" name="TextBox 2"/>
          <p:cNvSpPr txBox="1"/>
          <p:nvPr/>
        </p:nvSpPr>
        <p:spPr>
          <a:xfrm>
            <a:off x="35496" y="1075503"/>
            <a:ext cx="9144000" cy="5878532"/>
          </a:xfrm>
          <a:prstGeom prst="rect">
            <a:avLst/>
          </a:prstGeom>
          <a:noFill/>
        </p:spPr>
        <p:txBody>
          <a:bodyPr wrap="square" rtlCol="0">
            <a:spAutoFit/>
          </a:bodyPr>
          <a:lstStyle/>
          <a:p>
            <a:r>
              <a:rPr lang="en-GB" sz="3200" dirty="0" smtClean="0"/>
              <a:t>Not sole responsibility but joint</a:t>
            </a:r>
          </a:p>
          <a:p>
            <a:r>
              <a:rPr lang="en-GB" sz="3200" dirty="0" smtClean="0"/>
              <a:t>Liaison with Business Manager</a:t>
            </a:r>
          </a:p>
          <a:p>
            <a:r>
              <a:rPr lang="en-GB" sz="3200" dirty="0" smtClean="0"/>
              <a:t>Use of staff</a:t>
            </a:r>
          </a:p>
          <a:p>
            <a:r>
              <a:rPr lang="en-GB" sz="3200" dirty="0" smtClean="0"/>
              <a:t>Extra curricular activities</a:t>
            </a:r>
          </a:p>
          <a:p>
            <a:r>
              <a:rPr lang="en-GB" sz="3200" dirty="0" smtClean="0"/>
              <a:t>Deployment of resources</a:t>
            </a:r>
          </a:p>
          <a:p>
            <a:r>
              <a:rPr lang="en-GB" sz="3200" dirty="0" smtClean="0"/>
              <a:t>Staffing</a:t>
            </a:r>
          </a:p>
          <a:p>
            <a:r>
              <a:rPr lang="en-GB" sz="3200" dirty="0" smtClean="0"/>
              <a:t>In line with SIP</a:t>
            </a:r>
          </a:p>
          <a:p>
            <a:r>
              <a:rPr lang="en-GB" sz="3200" dirty="0" smtClean="0"/>
              <a:t>Planning costings, evaluating provision</a:t>
            </a:r>
          </a:p>
          <a:p>
            <a:r>
              <a:rPr lang="en-GB" sz="3200" dirty="0" smtClean="0"/>
              <a:t>Budget for EPS time</a:t>
            </a:r>
          </a:p>
          <a:p>
            <a:endParaRPr lang="en-GB" sz="3200" dirty="0" smtClean="0"/>
          </a:p>
          <a:p>
            <a:endParaRPr lang="en-GB" sz="3200" dirty="0" smtClean="0"/>
          </a:p>
          <a:p>
            <a:endParaRPr lang="en-GB" sz="2400" dirty="0"/>
          </a:p>
        </p:txBody>
      </p:sp>
    </p:spTree>
    <p:extLst>
      <p:ext uri="{BB962C8B-B14F-4D97-AF65-F5344CB8AC3E}">
        <p14:creationId xmlns:p14="http://schemas.microsoft.com/office/powerpoint/2010/main" val="298930688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332656"/>
            <a:ext cx="9144000" cy="1077218"/>
          </a:xfrm>
          <a:prstGeom prst="rect">
            <a:avLst/>
          </a:prstGeom>
          <a:noFill/>
        </p:spPr>
        <p:txBody>
          <a:bodyPr wrap="square" rtlCol="0">
            <a:spAutoFit/>
          </a:bodyPr>
          <a:lstStyle/>
          <a:p>
            <a:r>
              <a:rPr lang="en-GB" sz="3200" dirty="0" smtClean="0">
                <a:solidFill>
                  <a:schemeClr val="accent5">
                    <a:lumMod val="50000"/>
                  </a:schemeClr>
                </a:solidFill>
              </a:rPr>
              <a:t>10.  When is the SEN Information Report for your school due for review?</a:t>
            </a:r>
            <a:endParaRPr lang="en-GB" sz="3200" dirty="0">
              <a:solidFill>
                <a:schemeClr val="accent5">
                  <a:lumMod val="50000"/>
                </a:schemeClr>
              </a:solidFill>
            </a:endParaRPr>
          </a:p>
        </p:txBody>
      </p:sp>
      <p:graphicFrame>
        <p:nvGraphicFramePr>
          <p:cNvPr id="3" name="Chart 2"/>
          <p:cNvGraphicFramePr>
            <a:graphicFrameLocks/>
          </p:cNvGraphicFramePr>
          <p:nvPr>
            <p:extLst>
              <p:ext uri="{D42A27DB-BD31-4B8C-83A1-F6EECF244321}">
                <p14:modId xmlns:p14="http://schemas.microsoft.com/office/powerpoint/2010/main" val="2521229096"/>
              </p:ext>
            </p:extLst>
          </p:nvPr>
        </p:nvGraphicFramePr>
        <p:xfrm>
          <a:off x="107504" y="836712"/>
          <a:ext cx="8568952" cy="4044642"/>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5030013"/>
            <a:ext cx="9144000" cy="2431435"/>
          </a:xfrm>
          <a:prstGeom prst="rect">
            <a:avLst/>
          </a:prstGeom>
          <a:noFill/>
        </p:spPr>
        <p:txBody>
          <a:bodyPr wrap="square" rtlCol="0">
            <a:spAutoFit/>
          </a:bodyPr>
          <a:lstStyle/>
          <a:p>
            <a:r>
              <a:rPr lang="en-GB" sz="3200" dirty="0" smtClean="0"/>
              <a:t>10 respondents didn’t know the due date</a:t>
            </a:r>
          </a:p>
          <a:p>
            <a:r>
              <a:rPr lang="en-GB" sz="3200" dirty="0" smtClean="0"/>
              <a:t>5 no responses</a:t>
            </a:r>
          </a:p>
          <a:p>
            <a:endParaRPr lang="en-GB" sz="3200" dirty="0" smtClean="0"/>
          </a:p>
          <a:p>
            <a:endParaRPr lang="en-GB" sz="3200" dirty="0" smtClean="0"/>
          </a:p>
          <a:p>
            <a:endParaRPr lang="en-GB" sz="2400" dirty="0"/>
          </a:p>
        </p:txBody>
      </p:sp>
    </p:spTree>
    <p:extLst>
      <p:ext uri="{BB962C8B-B14F-4D97-AF65-F5344CB8AC3E}">
        <p14:creationId xmlns:p14="http://schemas.microsoft.com/office/powerpoint/2010/main" val="13751060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9144000" cy="2062103"/>
          </a:xfrm>
          <a:prstGeom prst="rect">
            <a:avLst/>
          </a:prstGeom>
          <a:noFill/>
        </p:spPr>
        <p:txBody>
          <a:bodyPr wrap="square" rtlCol="0">
            <a:spAutoFit/>
          </a:bodyPr>
          <a:lstStyle/>
          <a:p>
            <a:r>
              <a:rPr lang="en-GB" sz="3200" dirty="0" smtClean="0">
                <a:solidFill>
                  <a:schemeClr val="accent5">
                    <a:lumMod val="50000"/>
                  </a:schemeClr>
                </a:solidFill>
              </a:rPr>
              <a:t>11.  Does your </a:t>
            </a:r>
            <a:r>
              <a:rPr lang="en-GB" sz="3200" dirty="0" err="1" smtClean="0">
                <a:solidFill>
                  <a:schemeClr val="accent5">
                    <a:lumMod val="50000"/>
                  </a:schemeClr>
                </a:solidFill>
              </a:rPr>
              <a:t>SENCo</a:t>
            </a:r>
            <a:r>
              <a:rPr lang="en-GB" sz="3200" dirty="0" smtClean="0">
                <a:solidFill>
                  <a:schemeClr val="accent5">
                    <a:lumMod val="50000"/>
                  </a:schemeClr>
                </a:solidFill>
              </a:rPr>
              <a:t> role include ensuring that the school meets its responsibilities under the Equality Act (2010) with regards to reasonable adjustments and access arrangements?</a:t>
            </a:r>
            <a:endParaRPr lang="en-GB" sz="3200" dirty="0">
              <a:solidFill>
                <a:schemeClr val="accent5">
                  <a:lumMod val="50000"/>
                </a:schemeClr>
              </a:solidFill>
            </a:endParaRPr>
          </a:p>
        </p:txBody>
      </p:sp>
      <p:graphicFrame>
        <p:nvGraphicFramePr>
          <p:cNvPr id="3" name="Chart 2"/>
          <p:cNvGraphicFramePr>
            <a:graphicFrameLocks/>
          </p:cNvGraphicFramePr>
          <p:nvPr>
            <p:extLst>
              <p:ext uri="{D42A27DB-BD31-4B8C-83A1-F6EECF244321}">
                <p14:modId xmlns:p14="http://schemas.microsoft.com/office/powerpoint/2010/main" val="4020427975"/>
              </p:ext>
            </p:extLst>
          </p:nvPr>
        </p:nvGraphicFramePr>
        <p:xfrm>
          <a:off x="827584" y="1700808"/>
          <a:ext cx="8208912" cy="447669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751060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88640"/>
            <a:ext cx="9144000" cy="1569660"/>
          </a:xfrm>
          <a:prstGeom prst="rect">
            <a:avLst/>
          </a:prstGeom>
          <a:noFill/>
        </p:spPr>
        <p:txBody>
          <a:bodyPr wrap="square" rtlCol="0">
            <a:spAutoFit/>
          </a:bodyPr>
          <a:lstStyle/>
          <a:p>
            <a:r>
              <a:rPr lang="en-GB" sz="3200" dirty="0" smtClean="0">
                <a:solidFill>
                  <a:schemeClr val="accent5">
                    <a:lumMod val="50000"/>
                  </a:schemeClr>
                </a:solidFill>
              </a:rPr>
              <a:t>12 &amp; 13.  How much allocated time per week do you have for your </a:t>
            </a:r>
            <a:r>
              <a:rPr lang="en-GB" sz="3200" dirty="0" err="1" smtClean="0">
                <a:solidFill>
                  <a:schemeClr val="accent5">
                    <a:lumMod val="50000"/>
                  </a:schemeClr>
                </a:solidFill>
              </a:rPr>
              <a:t>SENCo</a:t>
            </a:r>
            <a:r>
              <a:rPr lang="en-GB" sz="3200" dirty="0" smtClean="0">
                <a:solidFill>
                  <a:schemeClr val="accent5">
                    <a:lumMod val="50000"/>
                  </a:schemeClr>
                </a:solidFill>
              </a:rPr>
              <a:t> role and how much actual time do you spend?</a:t>
            </a:r>
            <a:endParaRPr lang="en-GB" sz="3200" dirty="0">
              <a:solidFill>
                <a:schemeClr val="accent5">
                  <a:lumMod val="50000"/>
                </a:schemeClr>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2148320262"/>
              </p:ext>
            </p:extLst>
          </p:nvPr>
        </p:nvGraphicFramePr>
        <p:xfrm>
          <a:off x="179512" y="2132855"/>
          <a:ext cx="8712968" cy="3168352"/>
        </p:xfrm>
        <a:graphic>
          <a:graphicData uri="http://schemas.openxmlformats.org/drawingml/2006/table">
            <a:tbl>
              <a:tblPr firstRow="1" firstCol="1" bandRow="1">
                <a:tableStyleId>{69CF1AB2-1976-4502-BF36-3FF5EA218861}</a:tableStyleId>
              </a:tblPr>
              <a:tblGrid>
                <a:gridCol w="2114245"/>
                <a:gridCol w="1846195"/>
                <a:gridCol w="864096"/>
                <a:gridCol w="2016224"/>
                <a:gridCol w="864096"/>
                <a:gridCol w="1008112"/>
              </a:tblGrid>
              <a:tr h="678933">
                <a:tc>
                  <a:txBody>
                    <a:bodyPr/>
                    <a:lstStyle/>
                    <a:p>
                      <a:pPr>
                        <a:spcAft>
                          <a:spcPts val="0"/>
                        </a:spcAft>
                      </a:pPr>
                      <a:r>
                        <a:rPr lang="en-GB" sz="1600" dirty="0">
                          <a:effectLst/>
                        </a:rPr>
                        <a:t>SETTING</a:t>
                      </a:r>
                      <a:endParaRPr lang="en-GB" sz="1600" dirty="0">
                        <a:effectLst/>
                        <a:latin typeface="Calibri"/>
                        <a:ea typeface="Calibri"/>
                        <a:cs typeface="Times New Roman"/>
                      </a:endParaRPr>
                    </a:p>
                  </a:txBody>
                  <a:tcPr marL="68580" marR="68580" marT="0" marB="0" anchor="ctr"/>
                </a:tc>
                <a:tc>
                  <a:txBody>
                    <a:bodyPr/>
                    <a:lstStyle/>
                    <a:p>
                      <a:pPr>
                        <a:spcAft>
                          <a:spcPts val="0"/>
                        </a:spcAft>
                      </a:pPr>
                      <a:r>
                        <a:rPr lang="en-GB" sz="1600" dirty="0">
                          <a:effectLst/>
                        </a:rPr>
                        <a:t>ALLOCATED TIME</a:t>
                      </a:r>
                      <a:endParaRPr lang="en-GB" sz="1600" dirty="0">
                        <a:effectLst/>
                        <a:latin typeface="Calibri"/>
                        <a:ea typeface="Calibri"/>
                        <a:cs typeface="Times New Roman"/>
                      </a:endParaRPr>
                    </a:p>
                  </a:txBody>
                  <a:tcPr marL="68580" marR="68580" marT="0" marB="0" anchor="ctr"/>
                </a:tc>
                <a:tc>
                  <a:txBody>
                    <a:bodyPr/>
                    <a:lstStyle/>
                    <a:p>
                      <a:pPr>
                        <a:spcAft>
                          <a:spcPts val="0"/>
                        </a:spcAft>
                      </a:pPr>
                      <a:endParaRPr lang="en-GB" sz="1200" dirty="0" smtClean="0">
                        <a:effectLst/>
                      </a:endParaRPr>
                    </a:p>
                    <a:p>
                      <a:pPr>
                        <a:spcAft>
                          <a:spcPts val="0"/>
                        </a:spcAft>
                      </a:pPr>
                      <a:r>
                        <a:rPr lang="en-GB" sz="1200" dirty="0" smtClean="0">
                          <a:effectLst/>
                        </a:rPr>
                        <a:t>Number </a:t>
                      </a:r>
                      <a:r>
                        <a:rPr lang="en-GB" sz="1200" dirty="0">
                          <a:effectLst/>
                        </a:rPr>
                        <a:t>of responses</a:t>
                      </a:r>
                      <a:endParaRPr lang="en-GB" sz="1200" dirty="0">
                        <a:effectLst/>
                        <a:latin typeface="Calibri"/>
                        <a:ea typeface="Calibri"/>
                        <a:cs typeface="Times New Roman"/>
                      </a:endParaRPr>
                    </a:p>
                  </a:txBody>
                  <a:tcPr marL="68580" marR="68580" marT="0" marB="0"/>
                </a:tc>
                <a:tc>
                  <a:txBody>
                    <a:bodyPr/>
                    <a:lstStyle/>
                    <a:p>
                      <a:pPr>
                        <a:spcAft>
                          <a:spcPts val="0"/>
                        </a:spcAft>
                      </a:pPr>
                      <a:endParaRPr lang="en-GB" sz="1100" dirty="0" smtClean="0">
                        <a:effectLst/>
                      </a:endParaRPr>
                    </a:p>
                    <a:p>
                      <a:pPr>
                        <a:spcAft>
                          <a:spcPts val="0"/>
                        </a:spcAft>
                      </a:pPr>
                      <a:r>
                        <a:rPr lang="en-GB" sz="1600" dirty="0" smtClean="0">
                          <a:effectLst/>
                        </a:rPr>
                        <a:t>ACTUAL </a:t>
                      </a:r>
                      <a:r>
                        <a:rPr lang="en-GB" sz="1600" dirty="0">
                          <a:effectLst/>
                        </a:rPr>
                        <a:t>TIME</a:t>
                      </a:r>
                      <a:endParaRPr lang="en-GB" sz="1600" dirty="0">
                        <a:effectLst/>
                        <a:latin typeface="Calibri"/>
                        <a:ea typeface="Calibri"/>
                        <a:cs typeface="Times New Roman"/>
                      </a:endParaRPr>
                    </a:p>
                  </a:txBody>
                  <a:tcPr marL="68580" marR="68580" marT="0" marB="0"/>
                </a:tc>
                <a:tc>
                  <a:txBody>
                    <a:bodyPr/>
                    <a:lstStyle/>
                    <a:p>
                      <a:pPr>
                        <a:spcAft>
                          <a:spcPts val="0"/>
                        </a:spcAft>
                      </a:pPr>
                      <a:endParaRPr lang="en-GB" sz="1200" dirty="0" smtClean="0">
                        <a:effectLst/>
                      </a:endParaRPr>
                    </a:p>
                    <a:p>
                      <a:pPr>
                        <a:spcAft>
                          <a:spcPts val="0"/>
                        </a:spcAft>
                      </a:pPr>
                      <a:r>
                        <a:rPr lang="en-GB" sz="1200" dirty="0" smtClean="0">
                          <a:effectLst/>
                        </a:rPr>
                        <a:t>Number </a:t>
                      </a:r>
                      <a:r>
                        <a:rPr lang="en-GB" sz="1200" dirty="0">
                          <a:effectLst/>
                        </a:rPr>
                        <a:t>of responses</a:t>
                      </a:r>
                      <a:endParaRPr lang="en-GB" sz="1200" dirty="0">
                        <a:effectLst/>
                        <a:latin typeface="Calibri"/>
                        <a:ea typeface="Calibri"/>
                        <a:cs typeface="Times New Roman"/>
                      </a:endParaRPr>
                    </a:p>
                  </a:txBody>
                  <a:tcPr marL="68580" marR="68580" marT="0" marB="0"/>
                </a:tc>
                <a:tc>
                  <a:txBody>
                    <a:bodyPr/>
                    <a:lstStyle/>
                    <a:p>
                      <a:pPr>
                        <a:spcAft>
                          <a:spcPts val="0"/>
                        </a:spcAft>
                      </a:pPr>
                      <a:endParaRPr lang="en-GB" sz="1100" dirty="0" smtClean="0">
                        <a:effectLst/>
                      </a:endParaRPr>
                    </a:p>
                    <a:p>
                      <a:pPr>
                        <a:spcAft>
                          <a:spcPts val="0"/>
                        </a:spcAft>
                      </a:pPr>
                      <a:r>
                        <a:rPr lang="en-GB" sz="1100" dirty="0" smtClean="0">
                          <a:effectLst/>
                        </a:rPr>
                        <a:t>approximate </a:t>
                      </a:r>
                      <a:r>
                        <a:rPr lang="en-GB" sz="1100" dirty="0">
                          <a:effectLst/>
                        </a:rPr>
                        <a:t>% increase</a:t>
                      </a:r>
                      <a:endParaRPr lang="en-GB" sz="1100" dirty="0">
                        <a:effectLst/>
                        <a:latin typeface="Calibri"/>
                        <a:ea typeface="Calibri"/>
                        <a:cs typeface="Times New Roman"/>
                      </a:endParaRPr>
                    </a:p>
                  </a:txBody>
                  <a:tcPr marL="68580" marR="68580" marT="0" marB="0"/>
                </a:tc>
              </a:tr>
              <a:tr h="678933">
                <a:tc>
                  <a:txBody>
                    <a:bodyPr/>
                    <a:lstStyle/>
                    <a:p>
                      <a:pPr>
                        <a:spcAft>
                          <a:spcPts val="0"/>
                        </a:spcAft>
                      </a:pPr>
                      <a:r>
                        <a:rPr lang="en-GB" sz="1100" b="0" dirty="0">
                          <a:effectLst/>
                        </a:rPr>
                        <a:t> </a:t>
                      </a:r>
                    </a:p>
                    <a:p>
                      <a:pPr>
                        <a:spcAft>
                          <a:spcPts val="0"/>
                        </a:spcAft>
                      </a:pPr>
                      <a:r>
                        <a:rPr lang="en-GB" sz="1600" b="0" dirty="0">
                          <a:effectLst/>
                        </a:rPr>
                        <a:t>NURSERY</a:t>
                      </a:r>
                    </a:p>
                    <a:p>
                      <a:pPr>
                        <a:spcAft>
                          <a:spcPts val="0"/>
                        </a:spcAft>
                      </a:pPr>
                      <a:r>
                        <a:rPr lang="en-GB" sz="1100" b="0" dirty="0">
                          <a:effectLst/>
                        </a:rPr>
                        <a:t> </a:t>
                      </a:r>
                      <a:endParaRPr lang="en-GB" sz="1100" b="0" dirty="0">
                        <a:effectLst/>
                        <a:latin typeface="Calibri"/>
                        <a:ea typeface="Calibri"/>
                        <a:cs typeface="Times New Roman"/>
                      </a:endParaRPr>
                    </a:p>
                  </a:txBody>
                  <a:tcPr marL="68580" marR="68580" marT="0" marB="0" anchor="ctr"/>
                </a:tc>
                <a:tc>
                  <a:txBody>
                    <a:bodyPr/>
                    <a:lstStyle/>
                    <a:p>
                      <a:pPr>
                        <a:spcAft>
                          <a:spcPts val="0"/>
                        </a:spcAft>
                      </a:pPr>
                      <a:r>
                        <a:rPr lang="en-GB" sz="1200" dirty="0">
                          <a:effectLst/>
                        </a:rPr>
                        <a:t> </a:t>
                      </a:r>
                    </a:p>
                    <a:p>
                      <a:pPr>
                        <a:spcAft>
                          <a:spcPts val="0"/>
                        </a:spcAft>
                      </a:pPr>
                      <a:r>
                        <a:rPr lang="en-GB" sz="1200" dirty="0">
                          <a:effectLst/>
                        </a:rPr>
                        <a:t>2 – 3 hours</a:t>
                      </a:r>
                    </a:p>
                    <a:p>
                      <a:pPr>
                        <a:spcAft>
                          <a:spcPts val="0"/>
                        </a:spcAft>
                      </a:pPr>
                      <a:r>
                        <a:rPr lang="en-GB" sz="1200" dirty="0">
                          <a:effectLst/>
                        </a:rPr>
                        <a:t> </a:t>
                      </a:r>
                      <a:endParaRPr lang="en-GB" sz="1200" dirty="0">
                        <a:effectLst/>
                        <a:latin typeface="Calibri"/>
                        <a:ea typeface="Calibri"/>
                        <a:cs typeface="Times New Roman"/>
                      </a:endParaRPr>
                    </a:p>
                  </a:txBody>
                  <a:tcPr marL="68580" marR="68580" marT="0" marB="0" anchor="ctr"/>
                </a:tc>
                <a:tc>
                  <a:txBody>
                    <a:bodyPr/>
                    <a:lstStyle/>
                    <a:p>
                      <a:pPr algn="ctr">
                        <a:spcAft>
                          <a:spcPts val="0"/>
                        </a:spcAft>
                      </a:pPr>
                      <a:r>
                        <a:rPr lang="en-GB" sz="1200" dirty="0">
                          <a:effectLst/>
                        </a:rPr>
                        <a:t>2</a:t>
                      </a:r>
                      <a:endParaRPr lang="en-GB" sz="1200" dirty="0">
                        <a:effectLst/>
                        <a:latin typeface="Calibri"/>
                        <a:ea typeface="Calibri"/>
                        <a:cs typeface="Times New Roman"/>
                      </a:endParaRPr>
                    </a:p>
                  </a:txBody>
                  <a:tcPr marL="68580" marR="68580" marT="0" marB="0" anchor="ctr"/>
                </a:tc>
                <a:tc>
                  <a:txBody>
                    <a:bodyPr/>
                    <a:lstStyle/>
                    <a:p>
                      <a:pPr>
                        <a:spcAft>
                          <a:spcPts val="0"/>
                        </a:spcAft>
                      </a:pPr>
                      <a:r>
                        <a:rPr lang="en-GB" sz="1200" dirty="0">
                          <a:effectLst/>
                        </a:rPr>
                        <a:t>5 hours</a:t>
                      </a:r>
                      <a:endParaRPr lang="en-GB" sz="1200" dirty="0">
                        <a:effectLst/>
                        <a:latin typeface="Calibri"/>
                        <a:ea typeface="Calibri"/>
                        <a:cs typeface="Times New Roman"/>
                      </a:endParaRPr>
                    </a:p>
                  </a:txBody>
                  <a:tcPr marL="68580" marR="68580" marT="0" marB="0" anchor="ctr"/>
                </a:tc>
                <a:tc>
                  <a:txBody>
                    <a:bodyPr/>
                    <a:lstStyle/>
                    <a:p>
                      <a:pPr algn="ctr">
                        <a:spcAft>
                          <a:spcPts val="0"/>
                        </a:spcAft>
                      </a:pPr>
                      <a:r>
                        <a:rPr lang="en-GB" sz="1200" dirty="0">
                          <a:effectLst/>
                        </a:rPr>
                        <a:t>2</a:t>
                      </a:r>
                      <a:endParaRPr lang="en-GB" sz="1200" dirty="0">
                        <a:effectLst/>
                        <a:latin typeface="Calibri"/>
                        <a:ea typeface="Calibri"/>
                        <a:cs typeface="Times New Roman"/>
                      </a:endParaRPr>
                    </a:p>
                  </a:txBody>
                  <a:tcPr marL="68580" marR="68580" marT="0" marB="0" anchor="ctr"/>
                </a:tc>
                <a:tc>
                  <a:txBody>
                    <a:bodyPr/>
                    <a:lstStyle/>
                    <a:p>
                      <a:pPr algn="ctr">
                        <a:spcAft>
                          <a:spcPts val="0"/>
                        </a:spcAft>
                      </a:pPr>
                      <a:r>
                        <a:rPr lang="en-GB" sz="1200" dirty="0">
                          <a:effectLst/>
                        </a:rPr>
                        <a:t>100</a:t>
                      </a:r>
                      <a:endParaRPr lang="en-GB" sz="1200" dirty="0">
                        <a:effectLst/>
                        <a:latin typeface="Calibri"/>
                        <a:ea typeface="Calibri"/>
                        <a:cs typeface="Times New Roman"/>
                      </a:endParaRPr>
                    </a:p>
                  </a:txBody>
                  <a:tcPr marL="68580" marR="68580" marT="0" marB="0" anchor="ctr"/>
                </a:tc>
              </a:tr>
              <a:tr h="905243">
                <a:tc>
                  <a:txBody>
                    <a:bodyPr/>
                    <a:lstStyle/>
                    <a:p>
                      <a:pPr>
                        <a:spcAft>
                          <a:spcPts val="0"/>
                        </a:spcAft>
                      </a:pPr>
                      <a:r>
                        <a:rPr lang="en-GB" sz="1600" b="0" dirty="0">
                          <a:effectLst/>
                        </a:rPr>
                        <a:t>PRIMARY</a:t>
                      </a:r>
                      <a:endParaRPr lang="en-GB" sz="1600" b="0" dirty="0">
                        <a:effectLst/>
                        <a:latin typeface="Calibri"/>
                        <a:ea typeface="Calibri"/>
                        <a:cs typeface="Times New Roman"/>
                      </a:endParaRPr>
                    </a:p>
                  </a:txBody>
                  <a:tcPr marL="68580" marR="68580" marT="0" marB="0" anchor="ctr"/>
                </a:tc>
                <a:tc>
                  <a:txBody>
                    <a:bodyPr/>
                    <a:lstStyle/>
                    <a:p>
                      <a:pPr>
                        <a:spcAft>
                          <a:spcPts val="0"/>
                        </a:spcAft>
                      </a:pPr>
                      <a:r>
                        <a:rPr lang="en-GB" sz="1200">
                          <a:effectLst/>
                        </a:rPr>
                        <a:t> </a:t>
                      </a:r>
                    </a:p>
                    <a:p>
                      <a:pPr>
                        <a:spcAft>
                          <a:spcPts val="0"/>
                        </a:spcAft>
                      </a:pPr>
                      <a:r>
                        <a:rPr lang="en-GB" sz="1200">
                          <a:effectLst/>
                        </a:rPr>
                        <a:t>range = 1 hour – 1 week</a:t>
                      </a:r>
                    </a:p>
                    <a:p>
                      <a:pPr>
                        <a:spcAft>
                          <a:spcPts val="0"/>
                        </a:spcAft>
                      </a:pPr>
                      <a:r>
                        <a:rPr lang="en-GB" sz="1200">
                          <a:effectLst/>
                        </a:rPr>
                        <a:t>majority – 1 day per week</a:t>
                      </a:r>
                    </a:p>
                    <a:p>
                      <a:pPr>
                        <a:spcAft>
                          <a:spcPts val="0"/>
                        </a:spcAft>
                      </a:pPr>
                      <a:r>
                        <a:rPr lang="en-GB" sz="1200">
                          <a:effectLst/>
                        </a:rPr>
                        <a:t> </a:t>
                      </a:r>
                      <a:endParaRPr lang="en-GB" sz="1200">
                        <a:effectLst/>
                        <a:latin typeface="Calibri"/>
                        <a:ea typeface="Calibri"/>
                        <a:cs typeface="Times New Roman"/>
                      </a:endParaRPr>
                    </a:p>
                  </a:txBody>
                  <a:tcPr marL="68580" marR="68580" marT="0" marB="0" anchor="ctr"/>
                </a:tc>
                <a:tc>
                  <a:txBody>
                    <a:bodyPr/>
                    <a:lstStyle/>
                    <a:p>
                      <a:pPr algn="ctr">
                        <a:spcAft>
                          <a:spcPts val="0"/>
                        </a:spcAft>
                      </a:pPr>
                      <a:r>
                        <a:rPr lang="en-GB" sz="1200">
                          <a:effectLst/>
                        </a:rPr>
                        <a:t>35</a:t>
                      </a:r>
                      <a:endParaRPr lang="en-GB" sz="1200">
                        <a:effectLst/>
                        <a:latin typeface="Calibri"/>
                        <a:ea typeface="Calibri"/>
                        <a:cs typeface="Times New Roman"/>
                      </a:endParaRPr>
                    </a:p>
                  </a:txBody>
                  <a:tcPr marL="68580" marR="68580" marT="0" marB="0" anchor="ctr"/>
                </a:tc>
                <a:tc>
                  <a:txBody>
                    <a:bodyPr/>
                    <a:lstStyle/>
                    <a:p>
                      <a:pPr>
                        <a:spcAft>
                          <a:spcPts val="0"/>
                        </a:spcAft>
                      </a:pPr>
                      <a:r>
                        <a:rPr lang="en-GB" sz="1200" dirty="0" smtClean="0">
                          <a:effectLst/>
                        </a:rPr>
                        <a:t>range = 2 </a:t>
                      </a:r>
                      <a:r>
                        <a:rPr lang="en-GB" sz="1200" dirty="0">
                          <a:effectLst/>
                        </a:rPr>
                        <a:t>hours – 1 week</a:t>
                      </a:r>
                    </a:p>
                    <a:p>
                      <a:pPr>
                        <a:spcAft>
                          <a:spcPts val="0"/>
                        </a:spcAft>
                      </a:pPr>
                      <a:r>
                        <a:rPr lang="en-GB" sz="1200" dirty="0">
                          <a:effectLst/>
                        </a:rPr>
                        <a:t>majority – 2 days per week</a:t>
                      </a:r>
                      <a:endParaRPr lang="en-GB" sz="1200" dirty="0">
                        <a:effectLst/>
                        <a:latin typeface="Calibri"/>
                        <a:ea typeface="Calibri"/>
                        <a:cs typeface="Times New Roman"/>
                      </a:endParaRPr>
                    </a:p>
                  </a:txBody>
                  <a:tcPr marL="68580" marR="68580" marT="0" marB="0" anchor="ctr"/>
                </a:tc>
                <a:tc>
                  <a:txBody>
                    <a:bodyPr/>
                    <a:lstStyle/>
                    <a:p>
                      <a:pPr algn="ctr">
                        <a:spcAft>
                          <a:spcPts val="0"/>
                        </a:spcAft>
                      </a:pPr>
                      <a:r>
                        <a:rPr lang="en-GB" sz="1200">
                          <a:effectLst/>
                        </a:rPr>
                        <a:t>33</a:t>
                      </a:r>
                      <a:endParaRPr lang="en-GB" sz="1200">
                        <a:effectLst/>
                        <a:latin typeface="Calibri"/>
                        <a:ea typeface="Calibri"/>
                        <a:cs typeface="Times New Roman"/>
                      </a:endParaRPr>
                    </a:p>
                  </a:txBody>
                  <a:tcPr marL="68580" marR="68580" marT="0" marB="0" anchor="ctr"/>
                </a:tc>
                <a:tc>
                  <a:txBody>
                    <a:bodyPr/>
                    <a:lstStyle/>
                    <a:p>
                      <a:pPr algn="ctr">
                        <a:spcAft>
                          <a:spcPts val="0"/>
                        </a:spcAft>
                      </a:pPr>
                      <a:r>
                        <a:rPr lang="en-GB" sz="1200" dirty="0">
                          <a:effectLst/>
                        </a:rPr>
                        <a:t>49</a:t>
                      </a:r>
                      <a:endParaRPr lang="en-GB" sz="1200" dirty="0">
                        <a:effectLst/>
                        <a:latin typeface="Calibri"/>
                        <a:ea typeface="Calibri"/>
                        <a:cs typeface="Times New Roman"/>
                      </a:endParaRPr>
                    </a:p>
                  </a:txBody>
                  <a:tcPr marL="68580" marR="68580" marT="0" marB="0" anchor="ctr"/>
                </a:tc>
              </a:tr>
              <a:tr h="905243">
                <a:tc>
                  <a:txBody>
                    <a:bodyPr/>
                    <a:lstStyle/>
                    <a:p>
                      <a:pPr>
                        <a:spcAft>
                          <a:spcPts val="0"/>
                        </a:spcAft>
                      </a:pPr>
                      <a:r>
                        <a:rPr lang="en-GB" sz="1600" b="0" dirty="0">
                          <a:effectLst/>
                        </a:rPr>
                        <a:t>SECONDARY</a:t>
                      </a:r>
                      <a:endParaRPr lang="en-GB" sz="1600" b="0" dirty="0">
                        <a:effectLst/>
                        <a:latin typeface="Calibri"/>
                        <a:ea typeface="Calibri"/>
                        <a:cs typeface="Times New Roman"/>
                      </a:endParaRPr>
                    </a:p>
                  </a:txBody>
                  <a:tcPr marL="68580" marR="68580" marT="0" marB="0" anchor="ctr"/>
                </a:tc>
                <a:tc>
                  <a:txBody>
                    <a:bodyPr/>
                    <a:lstStyle/>
                    <a:p>
                      <a:pPr>
                        <a:spcAft>
                          <a:spcPts val="0"/>
                        </a:spcAft>
                      </a:pPr>
                      <a:r>
                        <a:rPr lang="en-GB" sz="1200">
                          <a:effectLst/>
                        </a:rPr>
                        <a:t> </a:t>
                      </a:r>
                    </a:p>
                    <a:p>
                      <a:pPr>
                        <a:spcAft>
                          <a:spcPts val="0"/>
                        </a:spcAft>
                      </a:pPr>
                      <a:r>
                        <a:rPr lang="en-GB" sz="1200">
                          <a:effectLst/>
                        </a:rPr>
                        <a:t>range = 3 hours – 1 week</a:t>
                      </a:r>
                    </a:p>
                    <a:p>
                      <a:pPr>
                        <a:spcAft>
                          <a:spcPts val="0"/>
                        </a:spcAft>
                      </a:pPr>
                      <a:r>
                        <a:rPr lang="en-GB" sz="1200">
                          <a:effectLst/>
                        </a:rPr>
                        <a:t>majority 1 day per week</a:t>
                      </a:r>
                    </a:p>
                    <a:p>
                      <a:pPr>
                        <a:spcAft>
                          <a:spcPts val="0"/>
                        </a:spcAft>
                      </a:pPr>
                      <a:r>
                        <a:rPr lang="en-GB" sz="1200">
                          <a:effectLst/>
                        </a:rPr>
                        <a:t> </a:t>
                      </a:r>
                      <a:endParaRPr lang="en-GB" sz="1200">
                        <a:effectLst/>
                        <a:latin typeface="Calibri"/>
                        <a:ea typeface="Calibri"/>
                        <a:cs typeface="Times New Roman"/>
                      </a:endParaRPr>
                    </a:p>
                  </a:txBody>
                  <a:tcPr marL="68580" marR="68580" marT="0" marB="0" anchor="ctr"/>
                </a:tc>
                <a:tc>
                  <a:txBody>
                    <a:bodyPr/>
                    <a:lstStyle/>
                    <a:p>
                      <a:pPr algn="ctr">
                        <a:spcAft>
                          <a:spcPts val="0"/>
                        </a:spcAft>
                      </a:pPr>
                      <a:r>
                        <a:rPr lang="en-GB" sz="1200">
                          <a:effectLst/>
                        </a:rPr>
                        <a:t>8</a:t>
                      </a:r>
                      <a:endParaRPr lang="en-GB" sz="1200">
                        <a:effectLst/>
                        <a:latin typeface="Calibri"/>
                        <a:ea typeface="Calibri"/>
                        <a:cs typeface="Times New Roman"/>
                      </a:endParaRPr>
                    </a:p>
                  </a:txBody>
                  <a:tcPr marL="68580" marR="68580" marT="0" marB="0" anchor="ctr"/>
                </a:tc>
                <a:tc>
                  <a:txBody>
                    <a:bodyPr/>
                    <a:lstStyle/>
                    <a:p>
                      <a:pPr>
                        <a:spcAft>
                          <a:spcPts val="0"/>
                        </a:spcAft>
                      </a:pPr>
                      <a:r>
                        <a:rPr lang="en-GB" sz="1200" dirty="0" smtClean="0">
                          <a:effectLst/>
                        </a:rPr>
                        <a:t>range = 2 </a:t>
                      </a:r>
                      <a:r>
                        <a:rPr lang="en-GB" sz="1200" dirty="0">
                          <a:effectLst/>
                        </a:rPr>
                        <a:t>days – 1 week</a:t>
                      </a:r>
                    </a:p>
                    <a:p>
                      <a:pPr>
                        <a:spcAft>
                          <a:spcPts val="0"/>
                        </a:spcAft>
                      </a:pPr>
                      <a:r>
                        <a:rPr lang="en-GB" sz="1200" dirty="0">
                          <a:effectLst/>
                        </a:rPr>
                        <a:t>majority – 2 days per week</a:t>
                      </a:r>
                      <a:endParaRPr lang="en-GB" sz="1200" dirty="0">
                        <a:effectLst/>
                        <a:latin typeface="Calibri"/>
                        <a:ea typeface="Calibri"/>
                        <a:cs typeface="Times New Roman"/>
                      </a:endParaRPr>
                    </a:p>
                  </a:txBody>
                  <a:tcPr marL="68580" marR="68580" marT="0" marB="0" anchor="ctr"/>
                </a:tc>
                <a:tc>
                  <a:txBody>
                    <a:bodyPr/>
                    <a:lstStyle/>
                    <a:p>
                      <a:pPr algn="ctr">
                        <a:spcAft>
                          <a:spcPts val="0"/>
                        </a:spcAft>
                      </a:pPr>
                      <a:r>
                        <a:rPr lang="en-GB" sz="1200">
                          <a:effectLst/>
                        </a:rPr>
                        <a:t>6</a:t>
                      </a:r>
                      <a:endParaRPr lang="en-GB" sz="1200">
                        <a:effectLst/>
                        <a:latin typeface="Calibri"/>
                        <a:ea typeface="Calibri"/>
                        <a:cs typeface="Times New Roman"/>
                      </a:endParaRPr>
                    </a:p>
                  </a:txBody>
                  <a:tcPr marL="68580" marR="68580" marT="0" marB="0" anchor="ctr"/>
                </a:tc>
                <a:tc>
                  <a:txBody>
                    <a:bodyPr/>
                    <a:lstStyle/>
                    <a:p>
                      <a:pPr algn="ctr">
                        <a:spcAft>
                          <a:spcPts val="0"/>
                        </a:spcAft>
                      </a:pPr>
                      <a:r>
                        <a:rPr lang="en-GB" sz="1200" dirty="0">
                          <a:effectLst/>
                        </a:rPr>
                        <a:t>78</a:t>
                      </a:r>
                      <a:endParaRPr lang="en-GB" sz="1200" dirty="0">
                        <a:effectLst/>
                        <a:latin typeface="Calibri"/>
                        <a:ea typeface="Calibri"/>
                        <a:cs typeface="Times New Roman"/>
                      </a:endParaRPr>
                    </a:p>
                  </a:txBody>
                  <a:tcPr marL="68580" marR="68580" marT="0" marB="0" anchor="ctr"/>
                </a:tc>
              </a:tr>
            </a:tbl>
          </a:graphicData>
        </a:graphic>
      </p:graphicFrame>
    </p:spTree>
    <p:extLst>
      <p:ext uri="{BB962C8B-B14F-4D97-AF65-F5344CB8AC3E}">
        <p14:creationId xmlns:p14="http://schemas.microsoft.com/office/powerpoint/2010/main" val="39389127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188640"/>
            <a:ext cx="9144000" cy="1077218"/>
          </a:xfrm>
          <a:prstGeom prst="rect">
            <a:avLst/>
          </a:prstGeom>
          <a:noFill/>
        </p:spPr>
        <p:txBody>
          <a:bodyPr wrap="square" rtlCol="0">
            <a:spAutoFit/>
          </a:bodyPr>
          <a:lstStyle/>
          <a:p>
            <a:r>
              <a:rPr lang="en-GB" sz="3200" dirty="0" smtClean="0">
                <a:solidFill>
                  <a:schemeClr val="accent5">
                    <a:lumMod val="50000"/>
                  </a:schemeClr>
                </a:solidFill>
              </a:rPr>
              <a:t>14. Do you have administrative support to assist you with your </a:t>
            </a:r>
            <a:r>
              <a:rPr lang="en-GB" sz="3200" dirty="0" err="1" smtClean="0">
                <a:solidFill>
                  <a:schemeClr val="accent5">
                    <a:lumMod val="50000"/>
                  </a:schemeClr>
                </a:solidFill>
              </a:rPr>
              <a:t>SENCo</a:t>
            </a:r>
            <a:r>
              <a:rPr lang="en-GB" sz="3200" dirty="0" smtClean="0">
                <a:solidFill>
                  <a:schemeClr val="accent5">
                    <a:lumMod val="50000"/>
                  </a:schemeClr>
                </a:solidFill>
              </a:rPr>
              <a:t> role?</a:t>
            </a:r>
          </a:p>
        </p:txBody>
      </p:sp>
      <p:graphicFrame>
        <p:nvGraphicFramePr>
          <p:cNvPr id="9" name="Chart 8"/>
          <p:cNvGraphicFramePr>
            <a:graphicFrameLocks/>
          </p:cNvGraphicFramePr>
          <p:nvPr>
            <p:extLst>
              <p:ext uri="{D42A27DB-BD31-4B8C-83A1-F6EECF244321}">
                <p14:modId xmlns:p14="http://schemas.microsoft.com/office/powerpoint/2010/main" val="3362639629"/>
              </p:ext>
            </p:extLst>
          </p:nvPr>
        </p:nvGraphicFramePr>
        <p:xfrm>
          <a:off x="5364088" y="1988840"/>
          <a:ext cx="4087657" cy="280831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p:cNvGraphicFramePr>
            <a:graphicFrameLocks/>
          </p:cNvGraphicFramePr>
          <p:nvPr>
            <p:extLst>
              <p:ext uri="{D42A27DB-BD31-4B8C-83A1-F6EECF244321}">
                <p14:modId xmlns:p14="http://schemas.microsoft.com/office/powerpoint/2010/main" val="290732904"/>
              </p:ext>
            </p:extLst>
          </p:nvPr>
        </p:nvGraphicFramePr>
        <p:xfrm>
          <a:off x="26948" y="1916832"/>
          <a:ext cx="2672843" cy="280831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Chart 11"/>
          <p:cNvGraphicFramePr>
            <a:graphicFrameLocks/>
          </p:cNvGraphicFramePr>
          <p:nvPr>
            <p:extLst>
              <p:ext uri="{D42A27DB-BD31-4B8C-83A1-F6EECF244321}">
                <p14:modId xmlns:p14="http://schemas.microsoft.com/office/powerpoint/2010/main" val="4272198060"/>
              </p:ext>
            </p:extLst>
          </p:nvPr>
        </p:nvGraphicFramePr>
        <p:xfrm>
          <a:off x="2411760" y="1988840"/>
          <a:ext cx="3426197" cy="280513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05084193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3311" y="0"/>
            <a:ext cx="9144000" cy="1077218"/>
          </a:xfrm>
          <a:prstGeom prst="rect">
            <a:avLst/>
          </a:prstGeom>
          <a:noFill/>
        </p:spPr>
        <p:txBody>
          <a:bodyPr wrap="square" rtlCol="0">
            <a:spAutoFit/>
          </a:bodyPr>
          <a:lstStyle/>
          <a:p>
            <a:pPr marL="742950" indent="-742950">
              <a:buAutoNum type="arabicPeriod" startAt="15"/>
            </a:pPr>
            <a:r>
              <a:rPr lang="en-GB" sz="3200" dirty="0" smtClean="0">
                <a:solidFill>
                  <a:schemeClr val="accent5">
                    <a:lumMod val="50000"/>
                  </a:schemeClr>
                </a:solidFill>
              </a:rPr>
              <a:t>Thinking about what you do in school in a typical term, how do you spend your </a:t>
            </a:r>
            <a:r>
              <a:rPr lang="en-GB" sz="3200" dirty="0" err="1" smtClean="0">
                <a:solidFill>
                  <a:schemeClr val="accent5">
                    <a:lumMod val="50000"/>
                  </a:schemeClr>
                </a:solidFill>
              </a:rPr>
              <a:t>SENCo</a:t>
            </a:r>
            <a:r>
              <a:rPr lang="en-GB" sz="3200" dirty="0" smtClean="0">
                <a:solidFill>
                  <a:schemeClr val="accent5">
                    <a:lumMod val="50000"/>
                  </a:schemeClr>
                </a:solidFill>
              </a:rPr>
              <a:t> time?</a:t>
            </a:r>
          </a:p>
        </p:txBody>
      </p:sp>
      <p:graphicFrame>
        <p:nvGraphicFramePr>
          <p:cNvPr id="9" name="Chart 8"/>
          <p:cNvGraphicFramePr>
            <a:graphicFrameLocks/>
          </p:cNvGraphicFramePr>
          <p:nvPr>
            <p:extLst>
              <p:ext uri="{D42A27DB-BD31-4B8C-83A1-F6EECF244321}">
                <p14:modId xmlns:p14="http://schemas.microsoft.com/office/powerpoint/2010/main" val="4137436309"/>
              </p:ext>
            </p:extLst>
          </p:nvPr>
        </p:nvGraphicFramePr>
        <p:xfrm>
          <a:off x="115069" y="1124744"/>
          <a:ext cx="9031163" cy="478018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184446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9512" y="266745"/>
            <a:ext cx="7056784" cy="707886"/>
          </a:xfrm>
          <a:prstGeom prst="rect">
            <a:avLst/>
          </a:prstGeom>
          <a:noFill/>
        </p:spPr>
        <p:txBody>
          <a:bodyPr wrap="square" rtlCol="0">
            <a:spAutoFit/>
          </a:bodyPr>
          <a:lstStyle/>
          <a:p>
            <a:r>
              <a:rPr lang="en-GB" sz="4000" dirty="0" smtClean="0">
                <a:solidFill>
                  <a:srgbClr val="4BACC6">
                    <a:lumMod val="50000"/>
                  </a:srgbClr>
                </a:solidFill>
              </a:rPr>
              <a:t>National Updates</a:t>
            </a:r>
            <a:endParaRPr lang="en-GB" sz="4000" dirty="0">
              <a:solidFill>
                <a:srgbClr val="4BACC6">
                  <a:lumMod val="50000"/>
                </a:srgbClr>
              </a:solidFill>
            </a:endParaRPr>
          </a:p>
        </p:txBody>
      </p:sp>
      <p:sp>
        <p:nvSpPr>
          <p:cNvPr id="6" name="TextBox 5"/>
          <p:cNvSpPr txBox="1"/>
          <p:nvPr/>
        </p:nvSpPr>
        <p:spPr>
          <a:xfrm>
            <a:off x="0" y="1342000"/>
            <a:ext cx="9036496" cy="5755422"/>
          </a:xfrm>
          <a:prstGeom prst="rect">
            <a:avLst/>
          </a:prstGeom>
          <a:noFill/>
        </p:spPr>
        <p:txBody>
          <a:bodyPr wrap="square" rtlCol="0">
            <a:spAutoFit/>
          </a:bodyPr>
          <a:lstStyle/>
          <a:p>
            <a:pPr marL="457200" indent="-457200">
              <a:buFont typeface="Arial" panose="020B0604020202020204" pitchFamily="34" charset="0"/>
              <a:buChar char="•"/>
            </a:pPr>
            <a:r>
              <a:rPr lang="en-US" sz="3200" dirty="0" smtClean="0">
                <a:solidFill>
                  <a:prstClr val="black"/>
                </a:solidFill>
              </a:rPr>
              <a:t>SEN </a:t>
            </a:r>
            <a:r>
              <a:rPr lang="en-US" sz="3200" dirty="0">
                <a:solidFill>
                  <a:prstClr val="black"/>
                </a:solidFill>
              </a:rPr>
              <a:t>Policy Research Forum </a:t>
            </a:r>
            <a:r>
              <a:rPr lang="en-US" sz="3200" dirty="0" smtClean="0">
                <a:solidFill>
                  <a:prstClr val="black"/>
                </a:solidFill>
              </a:rPr>
              <a:t>paper  </a:t>
            </a:r>
            <a:r>
              <a:rPr lang="en-US" sz="3200" dirty="0">
                <a:solidFill>
                  <a:prstClr val="black"/>
                </a:solidFill>
              </a:rPr>
              <a:t>November </a:t>
            </a:r>
            <a:r>
              <a:rPr lang="en-US" sz="3200" dirty="0" smtClean="0">
                <a:solidFill>
                  <a:prstClr val="black"/>
                </a:solidFill>
              </a:rPr>
              <a:t>2018</a:t>
            </a:r>
          </a:p>
          <a:p>
            <a:r>
              <a:rPr lang="en-US" sz="1600" dirty="0">
                <a:solidFill>
                  <a:prstClr val="black"/>
                </a:solidFill>
                <a:hlinkClick r:id="rId3"/>
              </a:rPr>
              <a:t>https://www.sendgateway.org.uk/resources.sen-policy-research-forum-paper.html</a:t>
            </a:r>
            <a:endParaRPr lang="en-US" sz="1600" dirty="0" smtClean="0">
              <a:solidFill>
                <a:prstClr val="black"/>
              </a:solidFill>
            </a:endParaRPr>
          </a:p>
          <a:p>
            <a:endParaRPr lang="en-US" sz="3200" dirty="0" smtClean="0">
              <a:solidFill>
                <a:prstClr val="black"/>
              </a:solidFill>
            </a:endParaRPr>
          </a:p>
          <a:p>
            <a:pPr marL="457200" indent="-457200">
              <a:buFont typeface="Arial" panose="020B0604020202020204" pitchFamily="34" charset="0"/>
              <a:buChar char="•"/>
            </a:pPr>
            <a:r>
              <a:rPr lang="en-US" sz="3200" dirty="0" smtClean="0">
                <a:solidFill>
                  <a:prstClr val="black"/>
                </a:solidFill>
              </a:rPr>
              <a:t>All About Autism, All About Me</a:t>
            </a:r>
          </a:p>
          <a:p>
            <a:r>
              <a:rPr lang="en-US" sz="1600" dirty="0">
                <a:hlinkClick r:id="rId4"/>
              </a:rPr>
              <a:t>a</a:t>
            </a:r>
            <a:r>
              <a:rPr lang="en-US" sz="1600" dirty="0" smtClean="0">
                <a:hlinkClick r:id="rId4"/>
              </a:rPr>
              <a:t>ll about </a:t>
            </a:r>
            <a:r>
              <a:rPr lang="en-US" sz="1600" dirty="0">
                <a:hlinkClick r:id="rId4"/>
              </a:rPr>
              <a:t>autism, all about me - SEND Gateway</a:t>
            </a:r>
          </a:p>
          <a:p>
            <a:endParaRPr lang="en-US" sz="3200" dirty="0" smtClean="0">
              <a:solidFill>
                <a:prstClr val="black"/>
              </a:solidFill>
            </a:endParaRPr>
          </a:p>
          <a:p>
            <a:pPr marL="457200" indent="-457200">
              <a:buFont typeface="Arial" panose="020B0604020202020204" pitchFamily="34" charset="0"/>
              <a:buChar char="•"/>
            </a:pPr>
            <a:r>
              <a:rPr lang="en-US" sz="3200" dirty="0" smtClean="0">
                <a:solidFill>
                  <a:prstClr val="black"/>
                </a:solidFill>
              </a:rPr>
              <a:t>Information sheets on dyspraxia/DCD</a:t>
            </a:r>
          </a:p>
          <a:p>
            <a:r>
              <a:rPr lang="en-GB" sz="1600" dirty="0">
                <a:solidFill>
                  <a:prstClr val="black"/>
                </a:solidFill>
                <a:hlinkClick r:id="rId5"/>
              </a:rPr>
              <a:t>https://</a:t>
            </a:r>
            <a:r>
              <a:rPr lang="en-GB" sz="1600" dirty="0" smtClean="0">
                <a:solidFill>
                  <a:prstClr val="black"/>
                </a:solidFill>
                <a:hlinkClick r:id="rId5"/>
              </a:rPr>
              <a:t>dyspraxiafoundation.org.uk/about-dyspraxia/information-sheets/</a:t>
            </a:r>
            <a:endParaRPr lang="en-GB" sz="1600" dirty="0" smtClean="0">
              <a:solidFill>
                <a:prstClr val="black"/>
              </a:solidFill>
            </a:endParaRPr>
          </a:p>
          <a:p>
            <a:endParaRPr lang="en-GB" sz="1600" dirty="0">
              <a:solidFill>
                <a:prstClr val="black"/>
              </a:solidFill>
            </a:endParaRPr>
          </a:p>
          <a:p>
            <a:endParaRPr lang="en-GB" sz="1600" dirty="0" smtClean="0">
              <a:solidFill>
                <a:prstClr val="black"/>
              </a:solidFill>
            </a:endParaRPr>
          </a:p>
          <a:p>
            <a:pPr marL="457200" lvl="0" indent="-457200">
              <a:buFont typeface="Arial" panose="020B0604020202020204" pitchFamily="34" charset="0"/>
              <a:buChar char="•"/>
            </a:pPr>
            <a:r>
              <a:rPr lang="en-US" sz="3200" dirty="0" smtClean="0">
                <a:solidFill>
                  <a:prstClr val="black"/>
                </a:solidFill>
              </a:rPr>
              <a:t>National </a:t>
            </a:r>
            <a:r>
              <a:rPr lang="en-US" sz="3200" dirty="0" err="1" smtClean="0">
                <a:solidFill>
                  <a:prstClr val="black"/>
                </a:solidFill>
              </a:rPr>
              <a:t>SENCo</a:t>
            </a:r>
            <a:r>
              <a:rPr lang="en-US" sz="3200" dirty="0" smtClean="0">
                <a:solidFill>
                  <a:prstClr val="black"/>
                </a:solidFill>
              </a:rPr>
              <a:t> Workload Survey</a:t>
            </a:r>
            <a:endParaRPr lang="en-US" sz="3200" dirty="0">
              <a:solidFill>
                <a:prstClr val="black"/>
              </a:solidFill>
            </a:endParaRPr>
          </a:p>
          <a:p>
            <a:r>
              <a:rPr lang="en-GB" sz="1600" dirty="0">
                <a:solidFill>
                  <a:prstClr val="black"/>
                </a:solidFill>
                <a:hlinkClick r:id="rId6"/>
              </a:rPr>
              <a:t>https://www.bathspa.ac.uk/schools/education/research/senco-workload/</a:t>
            </a:r>
            <a:endParaRPr lang="en-GB" sz="1600" dirty="0" smtClean="0">
              <a:solidFill>
                <a:prstClr val="black"/>
              </a:solidFill>
            </a:endParaRPr>
          </a:p>
          <a:p>
            <a:endParaRPr lang="en-GB" sz="1600" dirty="0" smtClean="0">
              <a:solidFill>
                <a:prstClr val="black"/>
              </a:solidFill>
            </a:endParaRPr>
          </a:p>
          <a:p>
            <a:endParaRPr lang="en-GB" sz="1600" dirty="0">
              <a:solidFill>
                <a:prstClr val="black"/>
              </a:solidFill>
            </a:endParaRPr>
          </a:p>
          <a:p>
            <a:endParaRPr lang="en-GB" sz="1600" dirty="0" smtClean="0">
              <a:solidFill>
                <a:prstClr val="black"/>
              </a:solidFill>
            </a:endParaRPr>
          </a:p>
          <a:p>
            <a:endParaRPr lang="en-GB" sz="1600" dirty="0">
              <a:solidFill>
                <a:prstClr val="black"/>
              </a:solidFill>
            </a:endParaRPr>
          </a:p>
          <a:p>
            <a:endParaRPr lang="en-GB" sz="1600" dirty="0" smtClean="0">
              <a:solidFill>
                <a:prstClr val="black"/>
              </a:solidFill>
            </a:endParaRPr>
          </a:p>
        </p:txBody>
      </p:sp>
    </p:spTree>
    <p:extLst>
      <p:ext uri="{BB962C8B-B14F-4D97-AF65-F5344CB8AC3E}">
        <p14:creationId xmlns:p14="http://schemas.microsoft.com/office/powerpoint/2010/main" val="59779594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468" y="344498"/>
            <a:ext cx="9134531" cy="707886"/>
          </a:xfrm>
          <a:prstGeom prst="rect">
            <a:avLst/>
          </a:prstGeom>
          <a:noFill/>
        </p:spPr>
        <p:txBody>
          <a:bodyPr wrap="square" rtlCol="0">
            <a:spAutoFit/>
          </a:bodyPr>
          <a:lstStyle/>
          <a:p>
            <a:pPr algn="ctr"/>
            <a:r>
              <a:rPr lang="en-GB" sz="4000" dirty="0" smtClean="0">
                <a:solidFill>
                  <a:schemeClr val="accent5">
                    <a:lumMod val="50000"/>
                  </a:schemeClr>
                </a:solidFill>
              </a:rPr>
              <a:t>16.  On average, how long does it take to …</a:t>
            </a:r>
          </a:p>
        </p:txBody>
      </p:sp>
      <p:graphicFrame>
        <p:nvGraphicFramePr>
          <p:cNvPr id="2" name="Table 1"/>
          <p:cNvGraphicFramePr>
            <a:graphicFrameLocks noGrp="1"/>
          </p:cNvGraphicFramePr>
          <p:nvPr>
            <p:extLst>
              <p:ext uri="{D42A27DB-BD31-4B8C-83A1-F6EECF244321}">
                <p14:modId xmlns:p14="http://schemas.microsoft.com/office/powerpoint/2010/main" val="3389993121"/>
              </p:ext>
            </p:extLst>
          </p:nvPr>
        </p:nvGraphicFramePr>
        <p:xfrm>
          <a:off x="107503" y="1340771"/>
          <a:ext cx="8928993" cy="4361300"/>
        </p:xfrm>
        <a:graphic>
          <a:graphicData uri="http://schemas.openxmlformats.org/drawingml/2006/table">
            <a:tbl>
              <a:tblPr firstRow="1" firstCol="1" bandRow="1"/>
              <a:tblGrid>
                <a:gridCol w="4980596"/>
                <a:gridCol w="1708469"/>
                <a:gridCol w="1119964"/>
                <a:gridCol w="1119964"/>
              </a:tblGrid>
              <a:tr h="513094">
                <a:tc>
                  <a:txBody>
                    <a:bodyPr/>
                    <a:lstStyle/>
                    <a:p>
                      <a:pPr algn="l">
                        <a:spcAft>
                          <a:spcPts val="0"/>
                        </a:spcAft>
                      </a:pPr>
                      <a:r>
                        <a:rPr lang="en-GB" sz="1600" dirty="0">
                          <a:effectLst/>
                          <a:latin typeface="Calibri"/>
                          <a:ea typeface="Calibri"/>
                          <a:cs typeface="Times New Roman"/>
                        </a:rPr>
                        <a:t>TASK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a:spcAft>
                          <a:spcPts val="0"/>
                        </a:spcAft>
                      </a:pPr>
                      <a:r>
                        <a:rPr lang="en-GB" sz="1600" dirty="0">
                          <a:effectLst/>
                          <a:latin typeface="Calibri"/>
                          <a:ea typeface="Calibri"/>
                          <a:cs typeface="Times New Roman"/>
                        </a:rPr>
                        <a:t>RESPONSE RANGE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l">
                        <a:spcAft>
                          <a:spcPts val="0"/>
                        </a:spcAft>
                      </a:pPr>
                      <a:r>
                        <a:rPr lang="en-GB" sz="1600" dirty="0">
                          <a:effectLst/>
                          <a:latin typeface="Calibri"/>
                          <a:ea typeface="Calibri"/>
                          <a:cs typeface="Times New Roman"/>
                        </a:rPr>
                        <a:t>MAJORITY RESPONSE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rowSpan="2">
                  <a:txBody>
                    <a:bodyPr/>
                    <a:lstStyle/>
                    <a:p>
                      <a:pPr algn="l">
                        <a:spcAft>
                          <a:spcPts val="0"/>
                        </a:spcAft>
                      </a:pPr>
                      <a:r>
                        <a:rPr lang="en-GB" sz="1600">
                          <a:effectLst/>
                          <a:latin typeface="Calibri"/>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r>
              <a:tr h="513094">
                <a:tc>
                  <a:txBody>
                    <a:bodyPr/>
                    <a:lstStyle/>
                    <a:p>
                      <a:pPr algn="l">
                        <a:spcAft>
                          <a:spcPts val="0"/>
                        </a:spcAft>
                      </a:pPr>
                      <a:r>
                        <a:rPr lang="en-GB" sz="1600" dirty="0">
                          <a:effectLst/>
                          <a:latin typeface="Calibri"/>
                          <a:ea typeface="Calibri"/>
                          <a:cs typeface="Times New Roman"/>
                        </a:rPr>
                        <a:t>Prepare a request for Statutory Assessment</a:t>
                      </a:r>
                    </a:p>
                    <a:p>
                      <a:pPr algn="l">
                        <a:spcAft>
                          <a:spcPts val="0"/>
                        </a:spcAft>
                      </a:pPr>
                      <a:r>
                        <a:rPr lang="en-GB" sz="1600" dirty="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spcAft>
                          <a:spcPts val="0"/>
                        </a:spcAft>
                      </a:pPr>
                      <a:r>
                        <a:rPr lang="en-GB" sz="1600" dirty="0">
                          <a:effectLst/>
                          <a:latin typeface="Calibri"/>
                          <a:ea typeface="Calibri"/>
                          <a:cs typeface="Times New Roman"/>
                        </a:rPr>
                        <a:t>3 hours – ‘months’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spcAft>
                          <a:spcPts val="0"/>
                        </a:spcAft>
                      </a:pPr>
                      <a:r>
                        <a:rPr lang="en-GB" sz="1600" dirty="0">
                          <a:effectLst/>
                          <a:latin typeface="Calibri"/>
                          <a:ea typeface="Calibri"/>
                          <a:cs typeface="Times New Roman"/>
                        </a:rPr>
                        <a:t>2 days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vMerge="1">
                  <a:txBody>
                    <a:bodyPr/>
                    <a:lstStyle/>
                    <a:p>
                      <a:endParaRPr lang="en-GB"/>
                    </a:p>
                  </a:txBody>
                  <a:tcPr/>
                </a:tc>
              </a:tr>
              <a:tr h="513094">
                <a:tc>
                  <a:txBody>
                    <a:bodyPr/>
                    <a:lstStyle/>
                    <a:p>
                      <a:pPr algn="l">
                        <a:spcAft>
                          <a:spcPts val="0"/>
                        </a:spcAft>
                      </a:pPr>
                      <a:r>
                        <a:rPr lang="en-GB" sz="1600" dirty="0">
                          <a:effectLst/>
                          <a:latin typeface="Calibri"/>
                          <a:ea typeface="Calibri"/>
                          <a:cs typeface="Times New Roman"/>
                        </a:rPr>
                        <a:t>Prepare for a My Plan meeting</a:t>
                      </a:r>
                    </a:p>
                    <a:p>
                      <a:pPr algn="l">
                        <a:spcAft>
                          <a:spcPts val="0"/>
                        </a:spcAft>
                      </a:pPr>
                      <a:r>
                        <a:rPr lang="en-GB" sz="1600" dirty="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en-GB" sz="1600" dirty="0">
                          <a:effectLst/>
                          <a:latin typeface="Calibri"/>
                          <a:ea typeface="Calibri"/>
                          <a:cs typeface="Times New Roman"/>
                        </a:rPr>
                        <a:t>1 hour – 6 weeks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en-GB" sz="1600" dirty="0">
                          <a:effectLst/>
                          <a:latin typeface="Calibri"/>
                          <a:ea typeface="Calibri"/>
                          <a:cs typeface="Times New Roman"/>
                        </a:rPr>
                        <a:t>2 hours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rowSpan="3">
                  <a:txBody>
                    <a:bodyPr/>
                    <a:lstStyle/>
                    <a:p>
                      <a:pPr algn="ctr">
                        <a:spcAft>
                          <a:spcPts val="0"/>
                        </a:spcAft>
                      </a:pPr>
                      <a:r>
                        <a:rPr lang="en-GB" sz="1600">
                          <a:effectLst/>
                          <a:latin typeface="Calibri"/>
                          <a:ea typeface="Calibri"/>
                          <a:cs typeface="Times New Roman"/>
                        </a:rPr>
                        <a:t>6 ½ hours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r>
              <a:tr h="513094">
                <a:tc>
                  <a:txBody>
                    <a:bodyPr/>
                    <a:lstStyle/>
                    <a:p>
                      <a:pPr algn="l">
                        <a:spcAft>
                          <a:spcPts val="0"/>
                        </a:spcAft>
                      </a:pPr>
                      <a:r>
                        <a:rPr lang="en-GB" sz="1600" dirty="0">
                          <a:effectLst/>
                          <a:latin typeface="Calibri"/>
                          <a:ea typeface="Calibri"/>
                          <a:cs typeface="Times New Roman"/>
                        </a:rPr>
                        <a:t>Hold a My Plan meeting</a:t>
                      </a:r>
                    </a:p>
                    <a:p>
                      <a:pPr algn="l">
                        <a:spcAft>
                          <a:spcPts val="0"/>
                        </a:spcAft>
                      </a:pPr>
                      <a:r>
                        <a:rPr lang="en-GB" sz="1600" dirty="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en-GB" sz="1600" dirty="0">
                          <a:effectLst/>
                          <a:latin typeface="Calibri"/>
                          <a:ea typeface="Calibri"/>
                          <a:cs typeface="Times New Roman"/>
                        </a:rPr>
                        <a:t>1 hour – 5 hours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en-GB" sz="1600" dirty="0">
                          <a:effectLst/>
                          <a:latin typeface="Calibri"/>
                          <a:ea typeface="Calibri"/>
                          <a:cs typeface="Times New Roman"/>
                        </a:rPr>
                        <a:t>2 hours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vMerge="1">
                  <a:txBody>
                    <a:bodyPr/>
                    <a:lstStyle/>
                    <a:p>
                      <a:endParaRPr lang="en-GB"/>
                    </a:p>
                  </a:txBody>
                  <a:tcPr/>
                </a:tc>
              </a:tr>
              <a:tr h="513094">
                <a:tc>
                  <a:txBody>
                    <a:bodyPr/>
                    <a:lstStyle/>
                    <a:p>
                      <a:pPr algn="l">
                        <a:spcAft>
                          <a:spcPts val="0"/>
                        </a:spcAft>
                      </a:pPr>
                      <a:r>
                        <a:rPr lang="en-GB" sz="1600">
                          <a:effectLst/>
                          <a:latin typeface="Calibri"/>
                          <a:ea typeface="Calibri"/>
                          <a:cs typeface="Times New Roman"/>
                        </a:rPr>
                        <a:t>Complete paperwork following a My Plan meeting</a:t>
                      </a:r>
                    </a:p>
                    <a:p>
                      <a:pPr algn="l">
                        <a:spcAft>
                          <a:spcPts val="0"/>
                        </a:spcAft>
                      </a:pPr>
                      <a:r>
                        <a:rPr lang="en-GB" sz="16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en-GB" sz="1600">
                          <a:effectLst/>
                          <a:latin typeface="Calibri"/>
                          <a:ea typeface="Calibri"/>
                          <a:cs typeface="Times New Roman"/>
                        </a:rPr>
                        <a:t>&lt;1 hour – 6 hours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a:spcAft>
                          <a:spcPts val="0"/>
                        </a:spcAft>
                      </a:pPr>
                      <a:r>
                        <a:rPr lang="en-GB" sz="1600" dirty="0">
                          <a:effectLst/>
                          <a:latin typeface="Calibri"/>
                          <a:ea typeface="Calibri"/>
                          <a:cs typeface="Times New Roman"/>
                        </a:rPr>
                        <a:t>2 ½ hours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vMerge="1">
                  <a:txBody>
                    <a:bodyPr/>
                    <a:lstStyle/>
                    <a:p>
                      <a:endParaRPr lang="en-GB"/>
                    </a:p>
                  </a:txBody>
                  <a:tcPr/>
                </a:tc>
              </a:tr>
              <a:tr h="513094">
                <a:tc>
                  <a:txBody>
                    <a:bodyPr/>
                    <a:lstStyle/>
                    <a:p>
                      <a:pPr algn="l">
                        <a:spcAft>
                          <a:spcPts val="0"/>
                        </a:spcAft>
                      </a:pPr>
                      <a:r>
                        <a:rPr lang="en-GB" sz="1600" dirty="0">
                          <a:effectLst/>
                          <a:latin typeface="Calibri"/>
                          <a:ea typeface="Calibri"/>
                          <a:cs typeface="Times New Roman"/>
                        </a:rPr>
                        <a:t>Prepare for an Annual Review meeting</a:t>
                      </a:r>
                    </a:p>
                    <a:p>
                      <a:pPr algn="l">
                        <a:spcAft>
                          <a:spcPts val="0"/>
                        </a:spcAft>
                      </a:pPr>
                      <a:r>
                        <a:rPr lang="en-GB" sz="1600" dirty="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GB" sz="1600" dirty="0">
                          <a:effectLst/>
                          <a:latin typeface="Calibri"/>
                          <a:ea typeface="Calibri"/>
                          <a:cs typeface="Times New Roman"/>
                        </a:rPr>
                        <a:t>&lt;1 hour – 1 week</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GB" sz="1600" dirty="0">
                          <a:effectLst/>
                          <a:latin typeface="Calibri"/>
                          <a:ea typeface="Calibri"/>
                          <a:cs typeface="Times New Roman"/>
                        </a:rPr>
                        <a:t>3 </a:t>
                      </a:r>
                      <a:r>
                        <a:rPr lang="en-GB" sz="1600" dirty="0" smtClean="0">
                          <a:effectLst/>
                          <a:latin typeface="Calibri"/>
                          <a:ea typeface="Calibri"/>
                          <a:cs typeface="Times New Roman"/>
                        </a:rPr>
                        <a:t>hours*</a:t>
                      </a:r>
                      <a:endParaRPr lang="en-GB" sz="16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rowSpan="3">
                  <a:txBody>
                    <a:bodyPr/>
                    <a:lstStyle/>
                    <a:p>
                      <a:pPr algn="ctr">
                        <a:spcAft>
                          <a:spcPts val="0"/>
                        </a:spcAft>
                      </a:pPr>
                      <a:r>
                        <a:rPr lang="en-GB" sz="1600" dirty="0">
                          <a:effectLst/>
                          <a:latin typeface="Calibri"/>
                          <a:ea typeface="Calibri"/>
                          <a:cs typeface="Times New Roman"/>
                        </a:rPr>
                        <a:t>7 hours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r>
              <a:tr h="513094">
                <a:tc>
                  <a:txBody>
                    <a:bodyPr/>
                    <a:lstStyle/>
                    <a:p>
                      <a:pPr algn="l">
                        <a:spcAft>
                          <a:spcPts val="0"/>
                        </a:spcAft>
                      </a:pPr>
                      <a:r>
                        <a:rPr lang="en-GB" sz="1600">
                          <a:effectLst/>
                          <a:latin typeface="Calibri"/>
                          <a:ea typeface="Calibri"/>
                          <a:cs typeface="Times New Roman"/>
                        </a:rPr>
                        <a:t>Hold an Annual Review meeting</a:t>
                      </a:r>
                    </a:p>
                    <a:p>
                      <a:pPr algn="l">
                        <a:spcAft>
                          <a:spcPts val="0"/>
                        </a:spcAft>
                      </a:pPr>
                      <a:r>
                        <a:rPr lang="en-GB" sz="16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GB" sz="1600" dirty="0">
                          <a:effectLst/>
                          <a:latin typeface="Calibri"/>
                          <a:ea typeface="Calibri"/>
                          <a:cs typeface="Times New Roman"/>
                        </a:rPr>
                        <a:t>&lt;1 hour – 3 hours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GB" sz="1600" dirty="0">
                          <a:effectLst/>
                          <a:latin typeface="Calibri"/>
                          <a:ea typeface="Calibri"/>
                          <a:cs typeface="Times New Roman"/>
                        </a:rPr>
                        <a:t>2 hours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vMerge="1">
                  <a:txBody>
                    <a:bodyPr/>
                    <a:lstStyle/>
                    <a:p>
                      <a:endParaRPr lang="en-GB"/>
                    </a:p>
                  </a:txBody>
                  <a:tcPr/>
                </a:tc>
              </a:tr>
              <a:tr h="769642">
                <a:tc>
                  <a:txBody>
                    <a:bodyPr/>
                    <a:lstStyle/>
                    <a:p>
                      <a:pPr algn="l">
                        <a:spcAft>
                          <a:spcPts val="0"/>
                        </a:spcAft>
                      </a:pPr>
                      <a:r>
                        <a:rPr lang="en-GB" sz="1600">
                          <a:effectLst/>
                          <a:latin typeface="Calibri"/>
                          <a:ea typeface="Calibri"/>
                          <a:cs typeface="Times New Roman"/>
                        </a:rPr>
                        <a:t>Complete paperwork following an Annual Review meeting</a:t>
                      </a:r>
                    </a:p>
                    <a:p>
                      <a:pPr algn="l">
                        <a:spcAft>
                          <a:spcPts val="0"/>
                        </a:spcAft>
                      </a:pPr>
                      <a:r>
                        <a:rPr lang="en-GB" sz="16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GB" sz="1600">
                          <a:effectLst/>
                          <a:latin typeface="Calibri"/>
                          <a:ea typeface="Calibri"/>
                          <a:cs typeface="Times New Roman"/>
                        </a:rPr>
                        <a:t>&lt;1 hour – 1 day</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GB" sz="1600" dirty="0">
                          <a:effectLst/>
                          <a:latin typeface="Calibri"/>
                          <a:ea typeface="Calibri"/>
                          <a:cs typeface="Times New Roman"/>
                        </a:rPr>
                        <a:t>2 hours</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vMerge="1">
                  <a:txBody>
                    <a:bodyPr/>
                    <a:lstStyle/>
                    <a:p>
                      <a:endParaRPr lang="en-GB"/>
                    </a:p>
                  </a:txBody>
                  <a:tcPr/>
                </a:tc>
              </a:tr>
            </a:tbl>
          </a:graphicData>
        </a:graphic>
      </p:graphicFrame>
    </p:spTree>
    <p:extLst>
      <p:ext uri="{BB962C8B-B14F-4D97-AF65-F5344CB8AC3E}">
        <p14:creationId xmlns:p14="http://schemas.microsoft.com/office/powerpoint/2010/main" val="420122309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991" y="27212"/>
            <a:ext cx="9144000" cy="1569660"/>
          </a:xfrm>
          <a:prstGeom prst="rect">
            <a:avLst/>
          </a:prstGeom>
          <a:noFill/>
        </p:spPr>
        <p:txBody>
          <a:bodyPr wrap="square" rtlCol="0">
            <a:spAutoFit/>
          </a:bodyPr>
          <a:lstStyle/>
          <a:p>
            <a:r>
              <a:rPr lang="en-GB" sz="3200" dirty="0" smtClean="0">
                <a:solidFill>
                  <a:schemeClr val="accent5">
                    <a:lumMod val="50000"/>
                  </a:schemeClr>
                </a:solidFill>
              </a:rPr>
              <a:t>23.  Thinking about working with other professionals and agencies as regards SEND, with whom do </a:t>
            </a:r>
            <a:r>
              <a:rPr lang="en-GB" sz="3200" dirty="0" err="1" smtClean="0">
                <a:solidFill>
                  <a:schemeClr val="accent5">
                    <a:lumMod val="50000"/>
                  </a:schemeClr>
                </a:solidFill>
              </a:rPr>
              <a:t>SENCos</a:t>
            </a:r>
            <a:r>
              <a:rPr lang="en-GB" sz="3200" dirty="0" smtClean="0">
                <a:solidFill>
                  <a:schemeClr val="accent5">
                    <a:lumMod val="50000"/>
                  </a:schemeClr>
                </a:solidFill>
              </a:rPr>
              <a:t> work with most?</a:t>
            </a:r>
          </a:p>
        </p:txBody>
      </p:sp>
      <p:graphicFrame>
        <p:nvGraphicFramePr>
          <p:cNvPr id="4" name="Chart 3"/>
          <p:cNvGraphicFramePr>
            <a:graphicFrameLocks/>
          </p:cNvGraphicFramePr>
          <p:nvPr>
            <p:extLst>
              <p:ext uri="{D42A27DB-BD31-4B8C-83A1-F6EECF244321}">
                <p14:modId xmlns:p14="http://schemas.microsoft.com/office/powerpoint/2010/main" val="690322336"/>
              </p:ext>
            </p:extLst>
          </p:nvPr>
        </p:nvGraphicFramePr>
        <p:xfrm>
          <a:off x="-1991" y="2060848"/>
          <a:ext cx="9433048" cy="39314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5889369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4614" y="0"/>
            <a:ext cx="9073008" cy="1077218"/>
          </a:xfrm>
          <a:prstGeom prst="rect">
            <a:avLst/>
          </a:prstGeom>
          <a:noFill/>
        </p:spPr>
        <p:txBody>
          <a:bodyPr wrap="square" rtlCol="0">
            <a:spAutoFit/>
          </a:bodyPr>
          <a:lstStyle/>
          <a:p>
            <a:r>
              <a:rPr lang="en-GB" sz="3200" dirty="0" smtClean="0">
                <a:solidFill>
                  <a:schemeClr val="accent5">
                    <a:lumMod val="50000"/>
                  </a:schemeClr>
                </a:solidFill>
              </a:rPr>
              <a:t>25.   What else can Local Authority SEND Support Services do to help you in your </a:t>
            </a:r>
            <a:r>
              <a:rPr lang="en-GB" sz="3200" dirty="0" err="1" smtClean="0">
                <a:solidFill>
                  <a:schemeClr val="accent5">
                    <a:lumMod val="50000"/>
                  </a:schemeClr>
                </a:solidFill>
              </a:rPr>
              <a:t>SENCo</a:t>
            </a:r>
            <a:r>
              <a:rPr lang="en-GB" sz="3200" dirty="0" smtClean="0">
                <a:solidFill>
                  <a:schemeClr val="accent5">
                    <a:lumMod val="50000"/>
                  </a:schemeClr>
                </a:solidFill>
              </a:rPr>
              <a:t> role?</a:t>
            </a:r>
          </a:p>
        </p:txBody>
      </p:sp>
      <p:sp>
        <p:nvSpPr>
          <p:cNvPr id="2" name="TextBox 1"/>
          <p:cNvSpPr txBox="1"/>
          <p:nvPr/>
        </p:nvSpPr>
        <p:spPr>
          <a:xfrm>
            <a:off x="179512" y="1077218"/>
            <a:ext cx="2736304" cy="369332"/>
          </a:xfrm>
          <a:prstGeom prst="rect">
            <a:avLst/>
          </a:prstGeom>
          <a:solidFill>
            <a:schemeClr val="accent5">
              <a:lumMod val="20000"/>
              <a:lumOff val="80000"/>
            </a:schemeClr>
          </a:solidFill>
        </p:spPr>
        <p:txBody>
          <a:bodyPr wrap="square" rtlCol="0">
            <a:spAutoFit/>
          </a:bodyPr>
          <a:lstStyle/>
          <a:p>
            <a:pPr algn="ctr"/>
            <a:r>
              <a:rPr lang="en-GB" dirty="0" smtClean="0"/>
              <a:t>Training packs for parents</a:t>
            </a:r>
            <a:endParaRPr lang="en-GB" dirty="0"/>
          </a:p>
        </p:txBody>
      </p:sp>
      <p:sp>
        <p:nvSpPr>
          <p:cNvPr id="5" name="TextBox 4"/>
          <p:cNvSpPr txBox="1"/>
          <p:nvPr/>
        </p:nvSpPr>
        <p:spPr>
          <a:xfrm>
            <a:off x="3203848" y="1857598"/>
            <a:ext cx="2736304" cy="923330"/>
          </a:xfrm>
          <a:prstGeom prst="rect">
            <a:avLst/>
          </a:prstGeom>
          <a:solidFill>
            <a:schemeClr val="accent5">
              <a:lumMod val="20000"/>
              <a:lumOff val="80000"/>
            </a:schemeClr>
          </a:solidFill>
        </p:spPr>
        <p:txBody>
          <a:bodyPr wrap="square" rtlCol="0">
            <a:spAutoFit/>
          </a:bodyPr>
          <a:lstStyle/>
          <a:p>
            <a:pPr algn="ctr"/>
            <a:r>
              <a:rPr lang="en-GB" dirty="0" smtClean="0"/>
              <a:t>Support for parents post-diagnosis rather than just discharging</a:t>
            </a:r>
            <a:endParaRPr lang="en-GB" dirty="0"/>
          </a:p>
        </p:txBody>
      </p:sp>
      <p:sp>
        <p:nvSpPr>
          <p:cNvPr id="7" name="TextBox 6"/>
          <p:cNvSpPr txBox="1"/>
          <p:nvPr/>
        </p:nvSpPr>
        <p:spPr>
          <a:xfrm>
            <a:off x="6228184" y="1891218"/>
            <a:ext cx="2736304" cy="923330"/>
          </a:xfrm>
          <a:prstGeom prst="rect">
            <a:avLst/>
          </a:prstGeom>
          <a:solidFill>
            <a:schemeClr val="accent5">
              <a:lumMod val="20000"/>
              <a:lumOff val="80000"/>
            </a:schemeClr>
          </a:solidFill>
        </p:spPr>
        <p:txBody>
          <a:bodyPr wrap="square" rtlCol="0">
            <a:spAutoFit/>
          </a:bodyPr>
          <a:lstStyle/>
          <a:p>
            <a:pPr algn="ctr"/>
            <a:r>
              <a:rPr lang="en-GB" dirty="0" smtClean="0"/>
              <a:t>Support for SEND children who need alternative provision</a:t>
            </a:r>
            <a:endParaRPr lang="en-GB" dirty="0"/>
          </a:p>
        </p:txBody>
      </p:sp>
      <p:sp>
        <p:nvSpPr>
          <p:cNvPr id="8" name="TextBox 7"/>
          <p:cNvSpPr txBox="1"/>
          <p:nvPr/>
        </p:nvSpPr>
        <p:spPr>
          <a:xfrm>
            <a:off x="141607" y="1568052"/>
            <a:ext cx="2736304" cy="646331"/>
          </a:xfrm>
          <a:prstGeom prst="rect">
            <a:avLst/>
          </a:prstGeom>
          <a:solidFill>
            <a:schemeClr val="accent5">
              <a:lumMod val="20000"/>
              <a:lumOff val="80000"/>
            </a:schemeClr>
          </a:solidFill>
        </p:spPr>
        <p:txBody>
          <a:bodyPr wrap="square" rtlCol="0">
            <a:spAutoFit/>
          </a:bodyPr>
          <a:lstStyle/>
          <a:p>
            <a:pPr algn="ctr"/>
            <a:r>
              <a:rPr lang="en-GB" dirty="0" smtClean="0"/>
              <a:t>Training on how to navigate the Intranet</a:t>
            </a:r>
            <a:endParaRPr lang="en-GB" dirty="0"/>
          </a:p>
        </p:txBody>
      </p:sp>
      <p:sp>
        <p:nvSpPr>
          <p:cNvPr id="9" name="TextBox 8"/>
          <p:cNvSpPr txBox="1"/>
          <p:nvPr/>
        </p:nvSpPr>
        <p:spPr>
          <a:xfrm>
            <a:off x="153602" y="3303944"/>
            <a:ext cx="2736304" cy="369332"/>
          </a:xfrm>
          <a:prstGeom prst="rect">
            <a:avLst/>
          </a:prstGeom>
          <a:solidFill>
            <a:schemeClr val="accent5">
              <a:lumMod val="20000"/>
              <a:lumOff val="80000"/>
            </a:schemeClr>
          </a:solidFill>
        </p:spPr>
        <p:txBody>
          <a:bodyPr wrap="square" rtlCol="0">
            <a:spAutoFit/>
          </a:bodyPr>
          <a:lstStyle/>
          <a:p>
            <a:pPr algn="ctr"/>
            <a:r>
              <a:rPr lang="en-GB" dirty="0" smtClean="0"/>
              <a:t>Come and see us</a:t>
            </a:r>
            <a:endParaRPr lang="en-GB" dirty="0"/>
          </a:p>
        </p:txBody>
      </p:sp>
      <p:sp>
        <p:nvSpPr>
          <p:cNvPr id="10" name="TextBox 9"/>
          <p:cNvSpPr txBox="1"/>
          <p:nvPr/>
        </p:nvSpPr>
        <p:spPr>
          <a:xfrm>
            <a:off x="158019" y="3760252"/>
            <a:ext cx="2736304" cy="646331"/>
          </a:xfrm>
          <a:prstGeom prst="rect">
            <a:avLst/>
          </a:prstGeom>
          <a:solidFill>
            <a:schemeClr val="accent5">
              <a:lumMod val="20000"/>
              <a:lumOff val="80000"/>
            </a:schemeClr>
          </a:solidFill>
        </p:spPr>
        <p:txBody>
          <a:bodyPr wrap="square" rtlCol="0">
            <a:spAutoFit/>
          </a:bodyPr>
          <a:lstStyle/>
          <a:p>
            <a:pPr algn="ctr"/>
            <a:r>
              <a:rPr lang="en-GB" dirty="0" smtClean="0"/>
              <a:t>Arrange for </a:t>
            </a:r>
            <a:r>
              <a:rPr lang="en-GB" dirty="0" err="1" smtClean="0"/>
              <a:t>SENCos</a:t>
            </a:r>
            <a:r>
              <a:rPr lang="en-GB" dirty="0" smtClean="0"/>
              <a:t> to visit other schools</a:t>
            </a:r>
            <a:endParaRPr lang="en-GB" dirty="0"/>
          </a:p>
        </p:txBody>
      </p:sp>
      <p:sp>
        <p:nvSpPr>
          <p:cNvPr id="11" name="TextBox 10"/>
          <p:cNvSpPr txBox="1"/>
          <p:nvPr/>
        </p:nvSpPr>
        <p:spPr>
          <a:xfrm>
            <a:off x="179512" y="4565024"/>
            <a:ext cx="2736304" cy="646331"/>
          </a:xfrm>
          <a:prstGeom prst="rect">
            <a:avLst/>
          </a:prstGeom>
          <a:solidFill>
            <a:schemeClr val="accent5">
              <a:lumMod val="20000"/>
              <a:lumOff val="80000"/>
            </a:schemeClr>
          </a:solidFill>
        </p:spPr>
        <p:txBody>
          <a:bodyPr wrap="square" rtlCol="0">
            <a:spAutoFit/>
          </a:bodyPr>
          <a:lstStyle/>
          <a:p>
            <a:pPr algn="ctr"/>
            <a:r>
              <a:rPr lang="en-GB" dirty="0" smtClean="0"/>
              <a:t>Keep cluster meetings going</a:t>
            </a:r>
            <a:endParaRPr lang="en-GB" dirty="0"/>
          </a:p>
        </p:txBody>
      </p:sp>
      <p:sp>
        <p:nvSpPr>
          <p:cNvPr id="12" name="TextBox 11"/>
          <p:cNvSpPr txBox="1"/>
          <p:nvPr/>
        </p:nvSpPr>
        <p:spPr>
          <a:xfrm>
            <a:off x="3203848" y="3705999"/>
            <a:ext cx="2736304" cy="923330"/>
          </a:xfrm>
          <a:prstGeom prst="rect">
            <a:avLst/>
          </a:prstGeom>
          <a:solidFill>
            <a:schemeClr val="accent5">
              <a:lumMod val="20000"/>
              <a:lumOff val="80000"/>
            </a:schemeClr>
          </a:solidFill>
        </p:spPr>
        <p:txBody>
          <a:bodyPr wrap="square" rtlCol="0">
            <a:spAutoFit/>
          </a:bodyPr>
          <a:lstStyle/>
          <a:p>
            <a:pPr algn="ctr"/>
            <a:r>
              <a:rPr lang="en-GB" dirty="0" smtClean="0"/>
              <a:t>Provide up to date contact information for whole service</a:t>
            </a:r>
            <a:endParaRPr lang="en-GB" dirty="0"/>
          </a:p>
        </p:txBody>
      </p:sp>
      <p:sp>
        <p:nvSpPr>
          <p:cNvPr id="13" name="TextBox 12"/>
          <p:cNvSpPr txBox="1"/>
          <p:nvPr/>
        </p:nvSpPr>
        <p:spPr>
          <a:xfrm>
            <a:off x="3203848" y="4725144"/>
            <a:ext cx="2736304" cy="646331"/>
          </a:xfrm>
          <a:prstGeom prst="rect">
            <a:avLst/>
          </a:prstGeom>
          <a:solidFill>
            <a:schemeClr val="accent5">
              <a:lumMod val="20000"/>
              <a:lumOff val="80000"/>
            </a:schemeClr>
          </a:solidFill>
        </p:spPr>
        <p:txBody>
          <a:bodyPr wrap="square" rtlCol="0">
            <a:spAutoFit/>
          </a:bodyPr>
          <a:lstStyle/>
          <a:p>
            <a:pPr algn="ctr"/>
            <a:r>
              <a:rPr lang="en-GB" dirty="0" smtClean="0"/>
              <a:t>Help with website information</a:t>
            </a:r>
            <a:endParaRPr lang="en-GB" dirty="0"/>
          </a:p>
        </p:txBody>
      </p:sp>
      <p:sp>
        <p:nvSpPr>
          <p:cNvPr id="14" name="TextBox 13"/>
          <p:cNvSpPr txBox="1"/>
          <p:nvPr/>
        </p:nvSpPr>
        <p:spPr>
          <a:xfrm>
            <a:off x="6223354" y="3501008"/>
            <a:ext cx="2736304" cy="646331"/>
          </a:xfrm>
          <a:prstGeom prst="rect">
            <a:avLst/>
          </a:prstGeom>
          <a:solidFill>
            <a:schemeClr val="accent5">
              <a:lumMod val="20000"/>
              <a:lumOff val="80000"/>
            </a:schemeClr>
          </a:solidFill>
        </p:spPr>
        <p:txBody>
          <a:bodyPr wrap="square" rtlCol="0">
            <a:spAutoFit/>
          </a:bodyPr>
          <a:lstStyle/>
          <a:p>
            <a:pPr algn="ctr"/>
            <a:r>
              <a:rPr lang="en-GB" dirty="0" smtClean="0"/>
              <a:t>Clear guidance on how to be a </a:t>
            </a:r>
            <a:r>
              <a:rPr lang="en-GB" dirty="0" err="1" smtClean="0"/>
              <a:t>SENCo</a:t>
            </a:r>
            <a:r>
              <a:rPr lang="en-GB" dirty="0" smtClean="0"/>
              <a:t> in Rochdale</a:t>
            </a:r>
            <a:endParaRPr lang="en-GB" dirty="0"/>
          </a:p>
        </p:txBody>
      </p:sp>
      <p:sp>
        <p:nvSpPr>
          <p:cNvPr id="15" name="TextBox 14"/>
          <p:cNvSpPr txBox="1"/>
          <p:nvPr/>
        </p:nvSpPr>
        <p:spPr>
          <a:xfrm>
            <a:off x="6228184" y="4293096"/>
            <a:ext cx="2736304" cy="923330"/>
          </a:xfrm>
          <a:prstGeom prst="rect">
            <a:avLst/>
          </a:prstGeom>
          <a:solidFill>
            <a:schemeClr val="accent5">
              <a:lumMod val="20000"/>
              <a:lumOff val="80000"/>
            </a:schemeClr>
          </a:solidFill>
        </p:spPr>
        <p:txBody>
          <a:bodyPr wrap="square" rtlCol="0">
            <a:spAutoFit/>
          </a:bodyPr>
          <a:lstStyle/>
          <a:p>
            <a:pPr algn="ctr"/>
            <a:r>
              <a:rPr lang="en-GB" dirty="0" smtClean="0"/>
              <a:t>Provide consistency in identification and assessment of SEND</a:t>
            </a:r>
            <a:endParaRPr lang="en-GB" dirty="0"/>
          </a:p>
        </p:txBody>
      </p:sp>
      <p:sp>
        <p:nvSpPr>
          <p:cNvPr id="16" name="TextBox 15"/>
          <p:cNvSpPr txBox="1"/>
          <p:nvPr/>
        </p:nvSpPr>
        <p:spPr>
          <a:xfrm>
            <a:off x="6213960" y="1124744"/>
            <a:ext cx="2736304" cy="646331"/>
          </a:xfrm>
          <a:prstGeom prst="rect">
            <a:avLst/>
          </a:prstGeom>
          <a:solidFill>
            <a:schemeClr val="accent5">
              <a:lumMod val="20000"/>
              <a:lumOff val="80000"/>
            </a:schemeClr>
          </a:solidFill>
        </p:spPr>
        <p:txBody>
          <a:bodyPr wrap="square" rtlCol="0">
            <a:spAutoFit/>
          </a:bodyPr>
          <a:lstStyle/>
          <a:p>
            <a:pPr algn="ctr"/>
            <a:r>
              <a:rPr lang="en-GB" dirty="0" smtClean="0"/>
              <a:t>Paperwork is repetitive following a review</a:t>
            </a:r>
            <a:endParaRPr lang="en-GB" dirty="0"/>
          </a:p>
        </p:txBody>
      </p:sp>
      <p:sp>
        <p:nvSpPr>
          <p:cNvPr id="17" name="TextBox 16"/>
          <p:cNvSpPr txBox="1"/>
          <p:nvPr/>
        </p:nvSpPr>
        <p:spPr>
          <a:xfrm>
            <a:off x="3203848" y="1126485"/>
            <a:ext cx="2736304" cy="646331"/>
          </a:xfrm>
          <a:prstGeom prst="rect">
            <a:avLst/>
          </a:prstGeom>
          <a:solidFill>
            <a:schemeClr val="accent5">
              <a:lumMod val="20000"/>
              <a:lumOff val="80000"/>
            </a:schemeClr>
          </a:solidFill>
        </p:spPr>
        <p:txBody>
          <a:bodyPr wrap="square" rtlCol="0">
            <a:spAutoFit/>
          </a:bodyPr>
          <a:lstStyle/>
          <a:p>
            <a:pPr algn="ctr"/>
            <a:r>
              <a:rPr lang="en-GB" dirty="0" smtClean="0"/>
              <a:t>Weekly/monthly newsletters</a:t>
            </a:r>
            <a:endParaRPr lang="en-GB" dirty="0"/>
          </a:p>
        </p:txBody>
      </p:sp>
      <p:sp>
        <p:nvSpPr>
          <p:cNvPr id="18" name="TextBox 17"/>
          <p:cNvSpPr txBox="1"/>
          <p:nvPr/>
        </p:nvSpPr>
        <p:spPr>
          <a:xfrm>
            <a:off x="3203848" y="2926685"/>
            <a:ext cx="2736304" cy="646331"/>
          </a:xfrm>
          <a:prstGeom prst="rect">
            <a:avLst/>
          </a:prstGeom>
          <a:solidFill>
            <a:schemeClr val="accent5">
              <a:lumMod val="20000"/>
              <a:lumOff val="80000"/>
            </a:schemeClr>
          </a:solidFill>
        </p:spPr>
        <p:txBody>
          <a:bodyPr wrap="square" rtlCol="0">
            <a:spAutoFit/>
          </a:bodyPr>
          <a:lstStyle/>
          <a:p>
            <a:pPr algn="ctr"/>
            <a:r>
              <a:rPr lang="en-GB" dirty="0" smtClean="0"/>
              <a:t>Assist with induction of new </a:t>
            </a:r>
            <a:r>
              <a:rPr lang="en-GB" dirty="0" err="1" smtClean="0"/>
              <a:t>SENCo</a:t>
            </a:r>
            <a:endParaRPr lang="en-GB" dirty="0"/>
          </a:p>
        </p:txBody>
      </p:sp>
      <p:sp>
        <p:nvSpPr>
          <p:cNvPr id="19" name="TextBox 18"/>
          <p:cNvSpPr txBox="1"/>
          <p:nvPr/>
        </p:nvSpPr>
        <p:spPr>
          <a:xfrm>
            <a:off x="124514" y="2272742"/>
            <a:ext cx="2736304" cy="923330"/>
          </a:xfrm>
          <a:prstGeom prst="rect">
            <a:avLst/>
          </a:prstGeom>
          <a:solidFill>
            <a:schemeClr val="accent5">
              <a:lumMod val="20000"/>
              <a:lumOff val="80000"/>
            </a:schemeClr>
          </a:solidFill>
        </p:spPr>
        <p:txBody>
          <a:bodyPr wrap="square" rtlCol="0">
            <a:spAutoFit/>
          </a:bodyPr>
          <a:lstStyle/>
          <a:p>
            <a:pPr algn="ctr"/>
            <a:r>
              <a:rPr lang="en-GB" dirty="0" smtClean="0"/>
              <a:t>Employ enough SEN officers to attend all annual reviews</a:t>
            </a:r>
            <a:endParaRPr lang="en-GB" dirty="0"/>
          </a:p>
        </p:txBody>
      </p:sp>
      <p:sp>
        <p:nvSpPr>
          <p:cNvPr id="20" name="TextBox 19"/>
          <p:cNvSpPr txBox="1"/>
          <p:nvPr/>
        </p:nvSpPr>
        <p:spPr>
          <a:xfrm>
            <a:off x="6238087" y="2996952"/>
            <a:ext cx="2736304" cy="369332"/>
          </a:xfrm>
          <a:prstGeom prst="rect">
            <a:avLst/>
          </a:prstGeom>
          <a:solidFill>
            <a:schemeClr val="accent5">
              <a:lumMod val="20000"/>
              <a:lumOff val="80000"/>
            </a:schemeClr>
          </a:solidFill>
        </p:spPr>
        <p:txBody>
          <a:bodyPr wrap="square" rtlCol="0">
            <a:spAutoFit/>
          </a:bodyPr>
          <a:lstStyle/>
          <a:p>
            <a:pPr algn="ctr"/>
            <a:r>
              <a:rPr lang="en-GB" dirty="0" smtClean="0"/>
              <a:t>Provide clear pathways </a:t>
            </a:r>
            <a:endParaRPr lang="en-GB" dirty="0"/>
          </a:p>
        </p:txBody>
      </p:sp>
      <p:sp>
        <p:nvSpPr>
          <p:cNvPr id="21" name="TextBox 20"/>
          <p:cNvSpPr txBox="1"/>
          <p:nvPr/>
        </p:nvSpPr>
        <p:spPr>
          <a:xfrm>
            <a:off x="180387" y="5330559"/>
            <a:ext cx="2736304" cy="369332"/>
          </a:xfrm>
          <a:prstGeom prst="rect">
            <a:avLst/>
          </a:prstGeom>
          <a:solidFill>
            <a:schemeClr val="accent5">
              <a:lumMod val="20000"/>
              <a:lumOff val="80000"/>
            </a:schemeClr>
          </a:solidFill>
        </p:spPr>
        <p:txBody>
          <a:bodyPr wrap="square" rtlCol="0">
            <a:spAutoFit/>
          </a:bodyPr>
          <a:lstStyle/>
          <a:p>
            <a:pPr algn="ctr"/>
            <a:r>
              <a:rPr lang="en-GB" dirty="0" smtClean="0"/>
              <a:t>RANS Team for ADHD</a:t>
            </a:r>
            <a:endParaRPr lang="en-GB" dirty="0"/>
          </a:p>
        </p:txBody>
      </p:sp>
    </p:spTree>
    <p:extLst>
      <p:ext uri="{BB962C8B-B14F-4D97-AF65-F5344CB8AC3E}">
        <p14:creationId xmlns:p14="http://schemas.microsoft.com/office/powerpoint/2010/main" val="37367311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6166" y="0"/>
            <a:ext cx="9073008" cy="1077218"/>
          </a:xfrm>
          <a:prstGeom prst="rect">
            <a:avLst/>
          </a:prstGeom>
          <a:noFill/>
        </p:spPr>
        <p:txBody>
          <a:bodyPr wrap="square" rtlCol="0">
            <a:spAutoFit/>
          </a:bodyPr>
          <a:lstStyle/>
          <a:p>
            <a:r>
              <a:rPr lang="en-GB" sz="3200" dirty="0" smtClean="0">
                <a:solidFill>
                  <a:schemeClr val="accent5">
                    <a:lumMod val="50000"/>
                  </a:schemeClr>
                </a:solidFill>
              </a:rPr>
              <a:t>24.  What SEND related training are </a:t>
            </a:r>
            <a:r>
              <a:rPr lang="en-GB" sz="3200" dirty="0" err="1" smtClean="0">
                <a:solidFill>
                  <a:schemeClr val="accent5">
                    <a:lumMod val="50000"/>
                  </a:schemeClr>
                </a:solidFill>
              </a:rPr>
              <a:t>SENCos</a:t>
            </a:r>
            <a:r>
              <a:rPr lang="en-GB" sz="3200" dirty="0" smtClean="0">
                <a:solidFill>
                  <a:schemeClr val="accent5">
                    <a:lumMod val="50000"/>
                  </a:schemeClr>
                </a:solidFill>
              </a:rPr>
              <a:t> interested in?</a:t>
            </a:r>
          </a:p>
        </p:txBody>
      </p:sp>
      <p:graphicFrame>
        <p:nvGraphicFramePr>
          <p:cNvPr id="3" name="Table 2"/>
          <p:cNvGraphicFramePr>
            <a:graphicFrameLocks noGrp="1"/>
          </p:cNvGraphicFramePr>
          <p:nvPr>
            <p:extLst>
              <p:ext uri="{D42A27DB-BD31-4B8C-83A1-F6EECF244321}">
                <p14:modId xmlns:p14="http://schemas.microsoft.com/office/powerpoint/2010/main" val="2156205665"/>
              </p:ext>
            </p:extLst>
          </p:nvPr>
        </p:nvGraphicFramePr>
        <p:xfrm>
          <a:off x="251520" y="1340768"/>
          <a:ext cx="3960440" cy="4608504"/>
        </p:xfrm>
        <a:graphic>
          <a:graphicData uri="http://schemas.openxmlformats.org/drawingml/2006/table">
            <a:tbl>
              <a:tblPr firstRow="1" firstCol="1" bandRow="1"/>
              <a:tblGrid>
                <a:gridCol w="3214878"/>
                <a:gridCol w="241506"/>
                <a:gridCol w="288032"/>
                <a:gridCol w="216024"/>
              </a:tblGrid>
              <a:tr h="256028">
                <a:tc>
                  <a:txBody>
                    <a:bodyPr/>
                    <a:lstStyle/>
                    <a:p>
                      <a:pPr>
                        <a:spcAft>
                          <a:spcPts val="0"/>
                        </a:spcAft>
                      </a:pPr>
                      <a:r>
                        <a:rPr lang="en-GB" sz="1100" b="1" dirty="0">
                          <a:effectLst/>
                          <a:latin typeface="Calibri"/>
                          <a:ea typeface="Calibri"/>
                          <a:cs typeface="Times New Roman"/>
                        </a:rPr>
                        <a:t>Training</a:t>
                      </a:r>
                      <a:endParaRPr lang="en-GB"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100" b="1">
                          <a:effectLst/>
                          <a:latin typeface="Calibri"/>
                          <a:ea typeface="Calibri"/>
                          <a:cs typeface="Times New Roman"/>
                        </a:rPr>
                        <a:t>N</a:t>
                      </a:r>
                      <a:endParaRPr lang="en-GB"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100" b="1">
                          <a:effectLst/>
                          <a:latin typeface="Calibri"/>
                          <a:ea typeface="Calibri"/>
                          <a:cs typeface="Times New Roman"/>
                        </a:rPr>
                        <a:t>P</a:t>
                      </a:r>
                      <a:endParaRPr lang="en-GB"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100" b="1">
                          <a:effectLst/>
                          <a:latin typeface="Calibri"/>
                          <a:ea typeface="Calibri"/>
                          <a:cs typeface="Times New Roman"/>
                        </a:rPr>
                        <a:t>S</a:t>
                      </a:r>
                      <a:endParaRPr lang="en-GB"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6028">
                <a:tc>
                  <a:txBody>
                    <a:bodyPr/>
                    <a:lstStyle/>
                    <a:p>
                      <a:pPr>
                        <a:spcAft>
                          <a:spcPts val="0"/>
                        </a:spcAft>
                      </a:pPr>
                      <a:r>
                        <a:rPr lang="en-GB" sz="1600" dirty="0">
                          <a:effectLst/>
                          <a:latin typeface="Calibri"/>
                          <a:ea typeface="Calibri"/>
                          <a:cs typeface="Times New Roman"/>
                        </a:rPr>
                        <a:t>Assessment &amp; Identification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256028">
                <a:tc>
                  <a:txBody>
                    <a:bodyPr/>
                    <a:lstStyle/>
                    <a:p>
                      <a:pPr>
                        <a:spcAft>
                          <a:spcPts val="0"/>
                        </a:spcAft>
                      </a:pPr>
                      <a:r>
                        <a:rPr lang="en-GB" sz="1600" dirty="0">
                          <a:effectLst/>
                          <a:latin typeface="Calibri"/>
                          <a:ea typeface="Calibri"/>
                          <a:cs typeface="Times New Roman"/>
                        </a:rPr>
                        <a:t>Planning provision/writing outcomes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r h="256028">
                <a:tc>
                  <a:txBody>
                    <a:bodyPr/>
                    <a:lstStyle/>
                    <a:p>
                      <a:pPr>
                        <a:spcAft>
                          <a:spcPts val="0"/>
                        </a:spcAft>
                      </a:pPr>
                      <a:r>
                        <a:rPr lang="en-GB" sz="1600" dirty="0">
                          <a:effectLst/>
                          <a:latin typeface="Calibri"/>
                          <a:ea typeface="Calibri"/>
                          <a:cs typeface="Times New Roman"/>
                        </a:rPr>
                        <a:t>Monitoring &amp; reviewing progress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256028">
                <a:tc>
                  <a:txBody>
                    <a:bodyPr/>
                    <a:lstStyle/>
                    <a:p>
                      <a:pPr>
                        <a:spcAft>
                          <a:spcPts val="0"/>
                        </a:spcAft>
                      </a:pPr>
                      <a:r>
                        <a:rPr lang="en-GB" sz="1600" dirty="0">
                          <a:effectLst/>
                          <a:latin typeface="Calibri"/>
                          <a:ea typeface="Calibri"/>
                          <a:cs typeface="Times New Roman"/>
                        </a:rPr>
                        <a:t>Data analysis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256028">
                <a:tc>
                  <a:txBody>
                    <a:bodyPr/>
                    <a:lstStyle/>
                    <a:p>
                      <a:pPr>
                        <a:spcAft>
                          <a:spcPts val="0"/>
                        </a:spcAft>
                      </a:pPr>
                      <a:r>
                        <a:rPr lang="en-GB" sz="1600" dirty="0">
                          <a:effectLst/>
                          <a:latin typeface="Calibri"/>
                          <a:ea typeface="Calibri"/>
                          <a:cs typeface="Times New Roman"/>
                        </a:rPr>
                        <a:t>The SEN Information Report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256028">
                <a:tc>
                  <a:txBody>
                    <a:bodyPr/>
                    <a:lstStyle/>
                    <a:p>
                      <a:pPr>
                        <a:spcAft>
                          <a:spcPts val="0"/>
                        </a:spcAft>
                      </a:pPr>
                      <a:r>
                        <a:rPr lang="en-GB" sz="1600" dirty="0">
                          <a:effectLst/>
                          <a:latin typeface="Calibri"/>
                          <a:ea typeface="Calibri"/>
                          <a:cs typeface="Times New Roman"/>
                        </a:rPr>
                        <a:t>The Accessibility Plan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256028">
                <a:tc>
                  <a:txBody>
                    <a:bodyPr/>
                    <a:lstStyle/>
                    <a:p>
                      <a:pPr>
                        <a:spcAft>
                          <a:spcPts val="0"/>
                        </a:spcAft>
                      </a:pPr>
                      <a:r>
                        <a:rPr lang="en-GB" sz="1600" dirty="0">
                          <a:effectLst/>
                          <a:latin typeface="Calibri"/>
                          <a:ea typeface="Calibri"/>
                          <a:cs typeface="Times New Roman"/>
                        </a:rPr>
                        <a:t>The Equality Act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1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6028">
                <a:tc>
                  <a:txBody>
                    <a:bodyPr/>
                    <a:lstStyle/>
                    <a:p>
                      <a:pPr>
                        <a:spcAft>
                          <a:spcPts val="0"/>
                        </a:spcAft>
                      </a:pPr>
                      <a:r>
                        <a:rPr lang="en-GB" sz="1600" dirty="0">
                          <a:effectLst/>
                          <a:latin typeface="Calibri"/>
                          <a:ea typeface="Calibri"/>
                          <a:cs typeface="Times New Roman"/>
                        </a:rPr>
                        <a:t>Managing Medical Conditions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256028">
                <a:tc>
                  <a:txBody>
                    <a:bodyPr/>
                    <a:lstStyle/>
                    <a:p>
                      <a:pPr>
                        <a:spcAft>
                          <a:spcPts val="0"/>
                        </a:spcAft>
                      </a:pPr>
                      <a:r>
                        <a:rPr lang="en-GB" sz="1600" dirty="0">
                          <a:effectLst/>
                          <a:latin typeface="Calibri"/>
                          <a:ea typeface="Calibri"/>
                          <a:cs typeface="Times New Roman"/>
                        </a:rPr>
                        <a:t>EHC requests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r h="256028">
                <a:tc>
                  <a:txBody>
                    <a:bodyPr/>
                    <a:lstStyle/>
                    <a:p>
                      <a:pPr>
                        <a:spcAft>
                          <a:spcPts val="0"/>
                        </a:spcAft>
                      </a:pPr>
                      <a:r>
                        <a:rPr lang="en-GB" sz="1600" dirty="0">
                          <a:effectLst/>
                          <a:latin typeface="Calibri"/>
                          <a:ea typeface="Calibri"/>
                          <a:cs typeface="Times New Roman"/>
                        </a:rPr>
                        <a:t>My Plan meetings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spcAft>
                          <a:spcPts val="0"/>
                        </a:spcAft>
                      </a:pPr>
                      <a:r>
                        <a:rPr lang="en-GB" sz="11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6028">
                <a:tc>
                  <a:txBody>
                    <a:bodyPr/>
                    <a:lstStyle/>
                    <a:p>
                      <a:pPr>
                        <a:spcAft>
                          <a:spcPts val="0"/>
                        </a:spcAft>
                      </a:pPr>
                      <a:r>
                        <a:rPr lang="en-GB" sz="1600" dirty="0">
                          <a:effectLst/>
                          <a:latin typeface="Calibri"/>
                          <a:ea typeface="Calibri"/>
                          <a:cs typeface="Times New Roman"/>
                        </a:rPr>
                        <a:t>Annual Reviews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spcAft>
                          <a:spcPts val="0"/>
                        </a:spcAft>
                      </a:pPr>
                      <a:r>
                        <a:rPr lang="en-GB" sz="11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6028">
                <a:tc>
                  <a:txBody>
                    <a:bodyPr/>
                    <a:lstStyle/>
                    <a:p>
                      <a:pPr>
                        <a:spcAft>
                          <a:spcPts val="0"/>
                        </a:spcAft>
                      </a:pPr>
                      <a:r>
                        <a:rPr lang="en-GB" sz="1600" dirty="0">
                          <a:effectLst/>
                          <a:latin typeface="Calibri"/>
                          <a:ea typeface="Calibri"/>
                          <a:cs typeface="Times New Roman"/>
                        </a:rPr>
                        <a:t>Working with families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spcAft>
                          <a:spcPts val="0"/>
                        </a:spcAft>
                      </a:pPr>
                      <a:r>
                        <a:rPr lang="en-GB" sz="11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6028">
                <a:tc>
                  <a:txBody>
                    <a:bodyPr/>
                    <a:lstStyle/>
                    <a:p>
                      <a:pPr>
                        <a:spcAft>
                          <a:spcPts val="0"/>
                        </a:spcAft>
                      </a:pPr>
                      <a:r>
                        <a:rPr lang="en-GB" sz="1600" dirty="0">
                          <a:effectLst/>
                          <a:latin typeface="Calibri"/>
                          <a:ea typeface="Calibri"/>
                          <a:cs typeface="Times New Roman"/>
                        </a:rPr>
                        <a:t>Child centred planning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r h="256028">
                <a:tc>
                  <a:txBody>
                    <a:bodyPr/>
                    <a:lstStyle/>
                    <a:p>
                      <a:pPr>
                        <a:spcAft>
                          <a:spcPts val="0"/>
                        </a:spcAft>
                      </a:pPr>
                      <a:r>
                        <a:rPr lang="en-GB" sz="1600" dirty="0">
                          <a:effectLst/>
                          <a:latin typeface="Calibri"/>
                          <a:ea typeface="Calibri"/>
                          <a:cs typeface="Times New Roman"/>
                        </a:rPr>
                        <a:t>Planning for adulthood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r h="256028">
                <a:tc>
                  <a:txBody>
                    <a:bodyPr/>
                    <a:lstStyle/>
                    <a:p>
                      <a:pPr>
                        <a:spcAft>
                          <a:spcPts val="0"/>
                        </a:spcAft>
                      </a:pPr>
                      <a:r>
                        <a:rPr lang="en-GB" sz="1600" dirty="0">
                          <a:effectLst/>
                          <a:latin typeface="Calibri"/>
                          <a:ea typeface="Calibri"/>
                          <a:cs typeface="Times New Roman"/>
                        </a:rPr>
                        <a:t>Developing independence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r h="256028">
                <a:tc>
                  <a:txBody>
                    <a:bodyPr/>
                    <a:lstStyle/>
                    <a:p>
                      <a:pPr>
                        <a:spcAft>
                          <a:spcPts val="0"/>
                        </a:spcAft>
                      </a:pPr>
                      <a:r>
                        <a:rPr lang="en-GB" sz="1600" dirty="0">
                          <a:effectLst/>
                          <a:latin typeface="Calibri"/>
                          <a:ea typeface="Calibri"/>
                          <a:cs typeface="Times New Roman"/>
                        </a:rPr>
                        <a:t>Assistive Technology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r h="256028">
                <a:tc>
                  <a:txBody>
                    <a:bodyPr/>
                    <a:lstStyle/>
                    <a:p>
                      <a:pPr>
                        <a:spcAft>
                          <a:spcPts val="0"/>
                        </a:spcAft>
                      </a:pPr>
                      <a:r>
                        <a:rPr lang="en-GB" sz="1600" dirty="0">
                          <a:effectLst/>
                          <a:latin typeface="Calibri"/>
                          <a:ea typeface="Calibri"/>
                          <a:cs typeface="Times New Roman"/>
                        </a:rPr>
                        <a:t>Access Arrangements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rPr>
                        <a:t> </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100">
                          <a:effectLst/>
                          <a:latin typeface="Calibri"/>
                          <a:ea typeface="Calibri"/>
                          <a:cs typeface="Times New Roman"/>
                          <a:sym typeface="Wingdings"/>
                        </a:rPr>
                        <a:t></a:t>
                      </a:r>
                      <a:endParaRPr lang="en-GB" sz="110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spcAft>
                          <a:spcPts val="0"/>
                        </a:spcAft>
                      </a:pPr>
                      <a:r>
                        <a:rPr lang="en-GB" sz="1100" dirty="0">
                          <a:effectLst/>
                          <a:latin typeface="Calibri"/>
                          <a:ea typeface="Calibri"/>
                          <a:cs typeface="Times New Roman"/>
                          <a:sym typeface="Wingdings"/>
                        </a:rPr>
                        <a:t></a:t>
                      </a:r>
                      <a:endParaRPr lang="en-GB" sz="1100" dirty="0">
                        <a:effectLst/>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bl>
          </a:graphicData>
        </a:graphic>
      </p:graphicFrame>
      <p:sp>
        <p:nvSpPr>
          <p:cNvPr id="9" name="Cloud 8"/>
          <p:cNvSpPr/>
          <p:nvPr/>
        </p:nvSpPr>
        <p:spPr>
          <a:xfrm rot="20427194">
            <a:off x="4247261" y="755791"/>
            <a:ext cx="1442639" cy="838230"/>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m</a:t>
            </a:r>
            <a:r>
              <a:rPr lang="en-GB" dirty="0" smtClean="0">
                <a:solidFill>
                  <a:schemeClr val="tx1"/>
                </a:solidFill>
              </a:rPr>
              <a:t>usic therapy</a:t>
            </a:r>
            <a:endParaRPr lang="en-GB" dirty="0">
              <a:solidFill>
                <a:schemeClr val="tx1"/>
              </a:solidFill>
            </a:endParaRPr>
          </a:p>
        </p:txBody>
      </p:sp>
      <p:sp>
        <p:nvSpPr>
          <p:cNvPr id="11" name="Cloud 10"/>
          <p:cNvSpPr/>
          <p:nvPr/>
        </p:nvSpPr>
        <p:spPr>
          <a:xfrm rot="20427194">
            <a:off x="5881625" y="655075"/>
            <a:ext cx="1425587" cy="844286"/>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art therapy</a:t>
            </a:r>
            <a:endParaRPr lang="en-GB" dirty="0">
              <a:solidFill>
                <a:schemeClr val="tx1"/>
              </a:solidFill>
            </a:endParaRPr>
          </a:p>
        </p:txBody>
      </p:sp>
      <p:sp>
        <p:nvSpPr>
          <p:cNvPr id="12" name="Cloud 11"/>
          <p:cNvSpPr/>
          <p:nvPr/>
        </p:nvSpPr>
        <p:spPr>
          <a:xfrm rot="20427194">
            <a:off x="4362390" y="1690877"/>
            <a:ext cx="1652790" cy="640045"/>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sensory needs</a:t>
            </a:r>
            <a:endParaRPr lang="en-GB" dirty="0">
              <a:solidFill>
                <a:schemeClr val="tx1"/>
              </a:solidFill>
            </a:endParaRPr>
          </a:p>
        </p:txBody>
      </p:sp>
      <p:sp>
        <p:nvSpPr>
          <p:cNvPr id="13" name="Cloud 12"/>
          <p:cNvSpPr/>
          <p:nvPr/>
        </p:nvSpPr>
        <p:spPr>
          <a:xfrm rot="20427194">
            <a:off x="5864638" y="1485741"/>
            <a:ext cx="2294477" cy="850030"/>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SEN support plans</a:t>
            </a:r>
            <a:endParaRPr lang="en-GB" dirty="0">
              <a:solidFill>
                <a:schemeClr val="tx1"/>
              </a:solidFill>
            </a:endParaRPr>
          </a:p>
        </p:txBody>
      </p:sp>
      <p:sp>
        <p:nvSpPr>
          <p:cNvPr id="14" name="Cloud 13"/>
          <p:cNvSpPr/>
          <p:nvPr/>
        </p:nvSpPr>
        <p:spPr>
          <a:xfrm rot="20427194">
            <a:off x="7489360" y="1728579"/>
            <a:ext cx="1695914" cy="807185"/>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dyslexia</a:t>
            </a:r>
            <a:endParaRPr lang="en-GB" dirty="0">
              <a:solidFill>
                <a:schemeClr val="tx1"/>
              </a:solidFill>
            </a:endParaRPr>
          </a:p>
        </p:txBody>
      </p:sp>
      <p:sp>
        <p:nvSpPr>
          <p:cNvPr id="15" name="Cloud 14"/>
          <p:cNvSpPr/>
          <p:nvPr/>
        </p:nvSpPr>
        <p:spPr>
          <a:xfrm rot="20427194">
            <a:off x="4219933" y="2562482"/>
            <a:ext cx="1876166" cy="749549"/>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dyscalculia</a:t>
            </a:r>
            <a:endParaRPr lang="en-GB" dirty="0">
              <a:solidFill>
                <a:schemeClr val="tx1"/>
              </a:solidFill>
            </a:endParaRPr>
          </a:p>
        </p:txBody>
      </p:sp>
      <p:sp>
        <p:nvSpPr>
          <p:cNvPr id="16" name="Cloud 15"/>
          <p:cNvSpPr/>
          <p:nvPr/>
        </p:nvSpPr>
        <p:spPr>
          <a:xfrm rot="20427194">
            <a:off x="5797615" y="2550077"/>
            <a:ext cx="1531436" cy="774355"/>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ADHD</a:t>
            </a:r>
            <a:endParaRPr lang="en-GB" dirty="0">
              <a:solidFill>
                <a:schemeClr val="tx1"/>
              </a:solidFill>
            </a:endParaRPr>
          </a:p>
        </p:txBody>
      </p:sp>
      <p:sp>
        <p:nvSpPr>
          <p:cNvPr id="17" name="Cloud 16"/>
          <p:cNvSpPr/>
          <p:nvPr/>
        </p:nvSpPr>
        <p:spPr>
          <a:xfrm rot="20427194">
            <a:off x="7556214" y="545930"/>
            <a:ext cx="1468756" cy="696569"/>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autism</a:t>
            </a:r>
            <a:endParaRPr lang="en-GB" dirty="0">
              <a:solidFill>
                <a:schemeClr val="tx1"/>
              </a:solidFill>
            </a:endParaRPr>
          </a:p>
        </p:txBody>
      </p:sp>
      <p:sp>
        <p:nvSpPr>
          <p:cNvPr id="18" name="Cloud 17"/>
          <p:cNvSpPr/>
          <p:nvPr/>
        </p:nvSpPr>
        <p:spPr>
          <a:xfrm rot="20427194">
            <a:off x="6892777" y="2749395"/>
            <a:ext cx="1944216" cy="864096"/>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Down Syndrome</a:t>
            </a:r>
            <a:endParaRPr lang="en-GB" dirty="0">
              <a:solidFill>
                <a:schemeClr val="tx1"/>
              </a:solidFill>
            </a:endParaRPr>
          </a:p>
        </p:txBody>
      </p:sp>
      <p:sp>
        <p:nvSpPr>
          <p:cNvPr id="19" name="Cloud 18"/>
          <p:cNvSpPr/>
          <p:nvPr/>
        </p:nvSpPr>
        <p:spPr>
          <a:xfrm rot="20427194">
            <a:off x="4218715" y="3442608"/>
            <a:ext cx="1736073" cy="1015395"/>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moving &amp; handling</a:t>
            </a:r>
            <a:endParaRPr lang="en-GB" dirty="0">
              <a:solidFill>
                <a:schemeClr val="tx1"/>
              </a:solidFill>
            </a:endParaRPr>
          </a:p>
        </p:txBody>
      </p:sp>
      <p:sp>
        <p:nvSpPr>
          <p:cNvPr id="20" name="Cloud 19"/>
          <p:cNvSpPr/>
          <p:nvPr/>
        </p:nvSpPr>
        <p:spPr>
          <a:xfrm rot="20427194">
            <a:off x="5710549" y="3594694"/>
            <a:ext cx="1425587" cy="844286"/>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Team Teach</a:t>
            </a:r>
            <a:endParaRPr lang="en-GB" dirty="0">
              <a:solidFill>
                <a:schemeClr val="tx1"/>
              </a:solidFill>
            </a:endParaRPr>
          </a:p>
        </p:txBody>
      </p:sp>
      <p:sp>
        <p:nvSpPr>
          <p:cNvPr id="21" name="Cloud 20"/>
          <p:cNvSpPr/>
          <p:nvPr/>
        </p:nvSpPr>
        <p:spPr>
          <a:xfrm rot="20427194">
            <a:off x="4258861" y="4556341"/>
            <a:ext cx="1562583" cy="844286"/>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complex needs</a:t>
            </a:r>
            <a:endParaRPr lang="en-GB" dirty="0">
              <a:solidFill>
                <a:schemeClr val="tx1"/>
              </a:solidFill>
            </a:endParaRPr>
          </a:p>
        </p:txBody>
      </p:sp>
      <p:sp>
        <p:nvSpPr>
          <p:cNvPr id="22" name="Cloud 21"/>
          <p:cNvSpPr/>
          <p:nvPr/>
        </p:nvSpPr>
        <p:spPr>
          <a:xfrm rot="20427194">
            <a:off x="7434404" y="3517165"/>
            <a:ext cx="1714857" cy="844286"/>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sign language</a:t>
            </a:r>
            <a:endParaRPr lang="en-GB" dirty="0">
              <a:solidFill>
                <a:schemeClr val="tx1"/>
              </a:solidFill>
            </a:endParaRPr>
          </a:p>
        </p:txBody>
      </p:sp>
      <p:sp>
        <p:nvSpPr>
          <p:cNvPr id="23" name="Cloud 22"/>
          <p:cNvSpPr/>
          <p:nvPr/>
        </p:nvSpPr>
        <p:spPr>
          <a:xfrm rot="20427194">
            <a:off x="5753266" y="4416666"/>
            <a:ext cx="1714857" cy="605005"/>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dyspraxia</a:t>
            </a:r>
            <a:endParaRPr lang="en-GB" dirty="0">
              <a:solidFill>
                <a:schemeClr val="tx1"/>
              </a:solidFill>
            </a:endParaRPr>
          </a:p>
        </p:txBody>
      </p:sp>
      <p:sp>
        <p:nvSpPr>
          <p:cNvPr id="24" name="Cloud 23"/>
          <p:cNvSpPr/>
          <p:nvPr/>
        </p:nvSpPr>
        <p:spPr>
          <a:xfrm rot="20427194">
            <a:off x="6322098" y="4804928"/>
            <a:ext cx="1870185" cy="633729"/>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early </a:t>
            </a:r>
            <a:r>
              <a:rPr lang="en-GB" dirty="0" err="1" smtClean="0">
                <a:solidFill>
                  <a:schemeClr val="tx1"/>
                </a:solidFill>
              </a:rPr>
              <a:t>oracy</a:t>
            </a:r>
            <a:endParaRPr lang="en-GB" dirty="0">
              <a:solidFill>
                <a:schemeClr val="tx1"/>
              </a:solidFill>
            </a:endParaRPr>
          </a:p>
        </p:txBody>
      </p:sp>
      <p:sp>
        <p:nvSpPr>
          <p:cNvPr id="25" name="Cloud 24"/>
          <p:cNvSpPr/>
          <p:nvPr/>
        </p:nvSpPr>
        <p:spPr>
          <a:xfrm rot="20427194">
            <a:off x="7384331" y="5133134"/>
            <a:ext cx="1870185" cy="740652"/>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mental health</a:t>
            </a:r>
            <a:endParaRPr lang="en-GB" dirty="0">
              <a:solidFill>
                <a:schemeClr val="tx1"/>
              </a:solidFill>
            </a:endParaRPr>
          </a:p>
        </p:txBody>
      </p:sp>
    </p:spTree>
    <p:extLst>
      <p:ext uri="{BB962C8B-B14F-4D97-AF65-F5344CB8AC3E}">
        <p14:creationId xmlns:p14="http://schemas.microsoft.com/office/powerpoint/2010/main" val="130033953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2310" b="13053"/>
          <a:stretch/>
        </p:blipFill>
        <p:spPr bwMode="auto">
          <a:xfrm>
            <a:off x="2915816" y="293532"/>
            <a:ext cx="2888585" cy="1772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16426" b="15973"/>
          <a:stretch/>
        </p:blipFill>
        <p:spPr bwMode="auto">
          <a:xfrm>
            <a:off x="539552" y="1916832"/>
            <a:ext cx="7992888" cy="22963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28841" y="293532"/>
            <a:ext cx="9073008" cy="584775"/>
          </a:xfrm>
          <a:prstGeom prst="rect">
            <a:avLst/>
          </a:prstGeom>
          <a:noFill/>
        </p:spPr>
        <p:txBody>
          <a:bodyPr wrap="square" rtlCol="0">
            <a:spAutoFit/>
          </a:bodyPr>
          <a:lstStyle/>
          <a:p>
            <a:r>
              <a:rPr lang="en-GB" sz="3200" dirty="0" smtClean="0">
                <a:solidFill>
                  <a:schemeClr val="accent5">
                    <a:lumMod val="50000"/>
                  </a:schemeClr>
                </a:solidFill>
              </a:rPr>
              <a:t>And finally, </a:t>
            </a:r>
          </a:p>
        </p:txBody>
      </p:sp>
      <p:sp>
        <p:nvSpPr>
          <p:cNvPr id="5" name="TextBox 4"/>
          <p:cNvSpPr txBox="1"/>
          <p:nvPr/>
        </p:nvSpPr>
        <p:spPr>
          <a:xfrm>
            <a:off x="971600" y="4149080"/>
            <a:ext cx="6912768" cy="1477328"/>
          </a:xfrm>
          <a:prstGeom prst="rect">
            <a:avLst/>
          </a:prstGeom>
          <a:solidFill>
            <a:schemeClr val="bg2"/>
          </a:solidFill>
          <a:ln>
            <a:solidFill>
              <a:schemeClr val="tx2"/>
            </a:solidFill>
          </a:ln>
        </p:spPr>
        <p:txBody>
          <a:bodyPr wrap="square" rtlCol="0">
            <a:spAutoFit/>
          </a:bodyPr>
          <a:lstStyle/>
          <a:p>
            <a:pPr algn="ctr"/>
            <a:r>
              <a:rPr lang="en-GB" dirty="0" smtClean="0"/>
              <a:t>See you in 2019 – next cluster meetings:</a:t>
            </a:r>
          </a:p>
          <a:p>
            <a:pPr algn="ctr"/>
            <a:r>
              <a:rPr lang="en-GB" dirty="0" smtClean="0"/>
              <a:t>31</a:t>
            </a:r>
            <a:r>
              <a:rPr lang="en-GB" baseline="30000" dirty="0" smtClean="0"/>
              <a:t>st</a:t>
            </a:r>
            <a:r>
              <a:rPr lang="en-GB" dirty="0" smtClean="0"/>
              <a:t> January (pm – primary)</a:t>
            </a:r>
          </a:p>
          <a:p>
            <a:pPr algn="ctr"/>
            <a:r>
              <a:rPr lang="en-GB" dirty="0" smtClean="0"/>
              <a:t>1</a:t>
            </a:r>
            <a:r>
              <a:rPr lang="en-GB" baseline="30000" dirty="0" smtClean="0"/>
              <a:t>st</a:t>
            </a:r>
            <a:r>
              <a:rPr lang="en-GB" dirty="0" smtClean="0"/>
              <a:t> February (am – primary)</a:t>
            </a:r>
          </a:p>
          <a:p>
            <a:pPr algn="ctr"/>
            <a:r>
              <a:rPr lang="en-GB" dirty="0" smtClean="0"/>
              <a:t>5</a:t>
            </a:r>
            <a:r>
              <a:rPr lang="en-GB" baseline="30000" dirty="0" smtClean="0"/>
              <a:t>th</a:t>
            </a:r>
            <a:r>
              <a:rPr lang="en-GB" dirty="0" smtClean="0"/>
              <a:t> February (am – secondary)</a:t>
            </a:r>
          </a:p>
          <a:p>
            <a:pPr algn="ctr"/>
            <a:r>
              <a:rPr lang="en-GB" dirty="0" smtClean="0"/>
              <a:t>Themes – person centred reviews and ITT (secondary only)</a:t>
            </a:r>
            <a:endParaRPr lang="en-GB" dirty="0"/>
          </a:p>
        </p:txBody>
      </p:sp>
    </p:spTree>
    <p:extLst>
      <p:ext uri="{BB962C8B-B14F-4D97-AF65-F5344CB8AC3E}">
        <p14:creationId xmlns:p14="http://schemas.microsoft.com/office/powerpoint/2010/main" val="25858717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9512" y="30771"/>
            <a:ext cx="7056784" cy="707886"/>
          </a:xfrm>
          <a:prstGeom prst="rect">
            <a:avLst/>
          </a:prstGeom>
          <a:noFill/>
        </p:spPr>
        <p:txBody>
          <a:bodyPr wrap="square" rtlCol="0">
            <a:spAutoFit/>
          </a:bodyPr>
          <a:lstStyle/>
          <a:p>
            <a:r>
              <a:rPr lang="en-GB" sz="4000" dirty="0" smtClean="0">
                <a:solidFill>
                  <a:srgbClr val="4BACC6">
                    <a:lumMod val="50000"/>
                  </a:srgbClr>
                </a:solidFill>
              </a:rPr>
              <a:t>National </a:t>
            </a:r>
            <a:r>
              <a:rPr lang="en-GB" sz="4000" dirty="0" err="1" smtClean="0">
                <a:solidFill>
                  <a:srgbClr val="4BACC6">
                    <a:lumMod val="50000"/>
                  </a:srgbClr>
                </a:solidFill>
              </a:rPr>
              <a:t>SENCo</a:t>
            </a:r>
            <a:r>
              <a:rPr lang="en-GB" sz="4000" dirty="0" smtClean="0">
                <a:solidFill>
                  <a:srgbClr val="4BACC6">
                    <a:lumMod val="50000"/>
                  </a:srgbClr>
                </a:solidFill>
              </a:rPr>
              <a:t> Workload Survey</a:t>
            </a:r>
            <a:endParaRPr lang="en-GB" sz="4000" dirty="0">
              <a:solidFill>
                <a:srgbClr val="4BACC6">
                  <a:lumMod val="50000"/>
                </a:srgbClr>
              </a:solidFill>
            </a:endParaRPr>
          </a:p>
        </p:txBody>
      </p:sp>
      <p:sp>
        <p:nvSpPr>
          <p:cNvPr id="3" name="TextBox 2"/>
          <p:cNvSpPr txBox="1"/>
          <p:nvPr/>
        </p:nvSpPr>
        <p:spPr>
          <a:xfrm>
            <a:off x="9221" y="908720"/>
            <a:ext cx="9144000" cy="5016758"/>
          </a:xfrm>
          <a:prstGeom prst="rect">
            <a:avLst/>
          </a:prstGeom>
          <a:noFill/>
        </p:spPr>
        <p:txBody>
          <a:bodyPr wrap="square" rtlCol="0">
            <a:spAutoFit/>
          </a:bodyPr>
          <a:lstStyle/>
          <a:p>
            <a:r>
              <a:rPr lang="en-US" sz="2000" dirty="0" smtClean="0">
                <a:solidFill>
                  <a:prstClr val="black"/>
                </a:solidFill>
              </a:rPr>
              <a:t>Key findings:</a:t>
            </a:r>
          </a:p>
          <a:p>
            <a:r>
              <a:rPr lang="en-US" sz="2000" dirty="0" smtClean="0">
                <a:solidFill>
                  <a:prstClr val="black"/>
                </a:solidFill>
              </a:rPr>
              <a:t>- Not enough time, </a:t>
            </a:r>
            <a:r>
              <a:rPr lang="en-US" sz="2000" dirty="0" err="1" smtClean="0">
                <a:solidFill>
                  <a:prstClr val="black"/>
                </a:solidFill>
              </a:rPr>
              <a:t>SENCos</a:t>
            </a:r>
            <a:r>
              <a:rPr lang="en-US" sz="2000" dirty="0" smtClean="0">
                <a:solidFill>
                  <a:prstClr val="black"/>
                </a:solidFill>
              </a:rPr>
              <a:t> working extra hours to try to do the role, lack of understanding about the role amongst other school staff BUT majority of </a:t>
            </a:r>
            <a:r>
              <a:rPr lang="en-US" sz="2000" dirty="0" err="1" smtClean="0">
                <a:solidFill>
                  <a:prstClr val="black"/>
                </a:solidFill>
              </a:rPr>
              <a:t>SENCos</a:t>
            </a:r>
            <a:r>
              <a:rPr lang="en-US" sz="2000" dirty="0" smtClean="0">
                <a:solidFill>
                  <a:prstClr val="black"/>
                </a:solidFill>
              </a:rPr>
              <a:t> enjoy the role most of the time.</a:t>
            </a:r>
          </a:p>
          <a:p>
            <a:endParaRPr lang="en-US" sz="2000" dirty="0" smtClean="0">
              <a:solidFill>
                <a:prstClr val="black"/>
              </a:solidFill>
            </a:endParaRPr>
          </a:p>
          <a:p>
            <a:r>
              <a:rPr lang="en-US" sz="2000" dirty="0" smtClean="0">
                <a:solidFill>
                  <a:prstClr val="black"/>
                </a:solidFill>
              </a:rPr>
              <a:t>Recommendations for senior leaders in schools and </a:t>
            </a:r>
            <a:r>
              <a:rPr lang="en-US" sz="2000" dirty="0" err="1" smtClean="0">
                <a:solidFill>
                  <a:prstClr val="black"/>
                </a:solidFill>
              </a:rPr>
              <a:t>SENCos</a:t>
            </a:r>
            <a:r>
              <a:rPr lang="en-US" sz="2000" dirty="0" smtClean="0">
                <a:solidFill>
                  <a:prstClr val="black"/>
                </a:solidFill>
              </a:rPr>
              <a:t> and …</a:t>
            </a:r>
            <a:endParaRPr lang="en-US" sz="2000" dirty="0">
              <a:solidFill>
                <a:prstClr val="black"/>
              </a:solidFill>
            </a:endParaRPr>
          </a:p>
          <a:p>
            <a:endParaRPr lang="en-US" sz="2000" dirty="0" smtClean="0">
              <a:solidFill>
                <a:prstClr val="black"/>
              </a:solidFill>
            </a:endParaRPr>
          </a:p>
          <a:p>
            <a:r>
              <a:rPr lang="en-US" sz="2000" dirty="0" smtClean="0">
                <a:solidFill>
                  <a:prstClr val="black"/>
                </a:solidFill>
              </a:rPr>
              <a:t> … recommendations for Department for Education:</a:t>
            </a:r>
          </a:p>
          <a:p>
            <a:pPr marL="342900" indent="-342900">
              <a:buFontTx/>
              <a:buChar char="-"/>
            </a:pPr>
            <a:r>
              <a:rPr lang="en-US" sz="2000" dirty="0">
                <a:solidFill>
                  <a:prstClr val="black"/>
                </a:solidFill>
              </a:rPr>
              <a:t>l</a:t>
            </a:r>
            <a:r>
              <a:rPr lang="en-US" sz="2000" dirty="0" smtClean="0">
                <a:solidFill>
                  <a:prstClr val="black"/>
                </a:solidFill>
              </a:rPr>
              <a:t>egally protected time for the role</a:t>
            </a:r>
          </a:p>
          <a:p>
            <a:pPr marL="342900" indent="-342900">
              <a:buFontTx/>
              <a:buChar char="-"/>
            </a:pPr>
            <a:r>
              <a:rPr lang="en-US" sz="2000" dirty="0">
                <a:solidFill>
                  <a:prstClr val="black"/>
                </a:solidFill>
              </a:rPr>
              <a:t>w</a:t>
            </a:r>
            <a:r>
              <a:rPr lang="en-US" sz="2000" dirty="0" smtClean="0">
                <a:solidFill>
                  <a:prstClr val="black"/>
                </a:solidFill>
              </a:rPr>
              <a:t>ork should be undertaken to ascertain a minimum time requirement</a:t>
            </a:r>
          </a:p>
          <a:p>
            <a:pPr marL="342900" indent="-342900">
              <a:buFontTx/>
              <a:buChar char="-"/>
            </a:pPr>
            <a:r>
              <a:rPr lang="en-US" sz="2000" dirty="0" err="1" smtClean="0">
                <a:solidFill>
                  <a:prstClr val="black"/>
                </a:solidFill>
              </a:rPr>
              <a:t>SENCo</a:t>
            </a:r>
            <a:r>
              <a:rPr lang="en-US" sz="2000" dirty="0" smtClean="0">
                <a:solidFill>
                  <a:prstClr val="black"/>
                </a:solidFill>
              </a:rPr>
              <a:t> specific strand should be incorporated within the </a:t>
            </a:r>
            <a:r>
              <a:rPr lang="en-US" sz="2000" dirty="0" err="1" smtClean="0">
                <a:solidFill>
                  <a:prstClr val="black"/>
                </a:solidFill>
              </a:rPr>
              <a:t>DfE</a:t>
            </a:r>
            <a:r>
              <a:rPr lang="en-US" sz="2000" dirty="0" smtClean="0">
                <a:solidFill>
                  <a:prstClr val="black"/>
                </a:solidFill>
              </a:rPr>
              <a:t> Workload Project</a:t>
            </a:r>
          </a:p>
          <a:p>
            <a:pPr marL="342900" indent="-342900">
              <a:buFontTx/>
              <a:buChar char="-"/>
            </a:pPr>
            <a:r>
              <a:rPr lang="en-US" sz="2000" dirty="0">
                <a:solidFill>
                  <a:prstClr val="black"/>
                </a:solidFill>
              </a:rPr>
              <a:t>f</a:t>
            </a:r>
            <a:r>
              <a:rPr lang="en-US" sz="2000" dirty="0" smtClean="0">
                <a:solidFill>
                  <a:prstClr val="black"/>
                </a:solidFill>
              </a:rPr>
              <a:t>urther guidance, in addition to the Code, regarding the responsibilities of the </a:t>
            </a:r>
            <a:r>
              <a:rPr lang="en-US" sz="2000" dirty="0" err="1" smtClean="0">
                <a:solidFill>
                  <a:prstClr val="black"/>
                </a:solidFill>
              </a:rPr>
              <a:t>SENCo</a:t>
            </a:r>
            <a:r>
              <a:rPr lang="en-US" sz="2000" dirty="0" smtClean="0">
                <a:solidFill>
                  <a:prstClr val="black"/>
                </a:solidFill>
              </a:rPr>
              <a:t> role</a:t>
            </a:r>
          </a:p>
          <a:p>
            <a:pPr marL="342900" indent="-342900">
              <a:buFontTx/>
              <a:buChar char="-"/>
            </a:pPr>
            <a:r>
              <a:rPr lang="en-US" sz="2000" dirty="0" smtClean="0">
                <a:solidFill>
                  <a:prstClr val="black"/>
                </a:solidFill>
              </a:rPr>
              <a:t>January census to be used as a tool to collect </a:t>
            </a:r>
            <a:r>
              <a:rPr lang="en-US" sz="2000" dirty="0" err="1" smtClean="0">
                <a:solidFill>
                  <a:prstClr val="black"/>
                </a:solidFill>
              </a:rPr>
              <a:t>SENCo</a:t>
            </a:r>
            <a:r>
              <a:rPr lang="en-US" sz="2000" dirty="0" smtClean="0">
                <a:solidFill>
                  <a:prstClr val="black"/>
                </a:solidFill>
              </a:rPr>
              <a:t> data such as names/emails/</a:t>
            </a:r>
            <a:r>
              <a:rPr lang="en-US" sz="2000" dirty="0" err="1" smtClean="0">
                <a:solidFill>
                  <a:prstClr val="black"/>
                </a:solidFill>
              </a:rPr>
              <a:t>NASENCo</a:t>
            </a:r>
            <a:r>
              <a:rPr lang="en-US" sz="2000" dirty="0" smtClean="0">
                <a:solidFill>
                  <a:prstClr val="black"/>
                </a:solidFill>
              </a:rPr>
              <a:t> qualification</a:t>
            </a:r>
          </a:p>
          <a:p>
            <a:pPr marL="457200" indent="-457200">
              <a:buFontTx/>
              <a:buChar char="-"/>
            </a:pPr>
            <a:endParaRPr lang="en-US" sz="2000" dirty="0" smtClean="0">
              <a:solidFill>
                <a:prstClr val="black"/>
              </a:solidFill>
            </a:endParaRPr>
          </a:p>
        </p:txBody>
      </p:sp>
    </p:spTree>
    <p:extLst>
      <p:ext uri="{BB962C8B-B14F-4D97-AF65-F5344CB8AC3E}">
        <p14:creationId xmlns:p14="http://schemas.microsoft.com/office/powerpoint/2010/main" val="17365800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9144000" cy="707886"/>
          </a:xfrm>
          <a:prstGeom prst="rect">
            <a:avLst/>
          </a:prstGeom>
          <a:noFill/>
        </p:spPr>
        <p:txBody>
          <a:bodyPr wrap="square" rtlCol="0">
            <a:spAutoFit/>
          </a:bodyPr>
          <a:lstStyle/>
          <a:p>
            <a:r>
              <a:rPr lang="en-GB" sz="4000" dirty="0" smtClean="0">
                <a:solidFill>
                  <a:srgbClr val="4BACC6">
                    <a:lumMod val="50000"/>
                  </a:srgbClr>
                </a:solidFill>
              </a:rPr>
              <a:t>Local Updates</a:t>
            </a:r>
            <a:endParaRPr lang="en-GB" sz="4000" dirty="0">
              <a:solidFill>
                <a:srgbClr val="4BACC6">
                  <a:lumMod val="50000"/>
                </a:srgbClr>
              </a:solidFill>
            </a:endParaRPr>
          </a:p>
        </p:txBody>
      </p:sp>
      <p:sp>
        <p:nvSpPr>
          <p:cNvPr id="6" name="TextBox 5"/>
          <p:cNvSpPr txBox="1"/>
          <p:nvPr/>
        </p:nvSpPr>
        <p:spPr>
          <a:xfrm>
            <a:off x="0" y="620688"/>
            <a:ext cx="9144000" cy="3108543"/>
          </a:xfrm>
          <a:prstGeom prst="rect">
            <a:avLst/>
          </a:prstGeom>
          <a:noFill/>
        </p:spPr>
        <p:txBody>
          <a:bodyPr wrap="square" rtlCol="0">
            <a:spAutoFit/>
          </a:bodyPr>
          <a:lstStyle/>
          <a:p>
            <a:pPr marL="457200" indent="-457200">
              <a:buFont typeface="Arial" panose="020B0604020202020204" pitchFamily="34" charset="0"/>
              <a:buChar char="•"/>
            </a:pPr>
            <a:r>
              <a:rPr lang="en-US" sz="2800" dirty="0" smtClean="0">
                <a:solidFill>
                  <a:prstClr val="black"/>
                </a:solidFill>
              </a:rPr>
              <a:t>Local Area SEND </a:t>
            </a:r>
            <a:r>
              <a:rPr lang="en-US" sz="2800" dirty="0" err="1" smtClean="0">
                <a:solidFill>
                  <a:prstClr val="black"/>
                </a:solidFill>
              </a:rPr>
              <a:t>‘Re</a:t>
            </a:r>
            <a:r>
              <a:rPr lang="en-US" sz="2800" dirty="0" smtClean="0">
                <a:solidFill>
                  <a:prstClr val="black"/>
                </a:solidFill>
              </a:rPr>
              <a:t>-inspection’ 3rd-5th December</a:t>
            </a:r>
          </a:p>
          <a:p>
            <a:endParaRPr lang="en-US" sz="2800" dirty="0" smtClean="0">
              <a:solidFill>
                <a:prstClr val="black"/>
              </a:solidFill>
            </a:endParaRPr>
          </a:p>
          <a:p>
            <a:pPr marL="457200" indent="-457200">
              <a:buFont typeface="Arial" panose="020B0604020202020204" pitchFamily="34" charset="0"/>
              <a:buChar char="•"/>
            </a:pPr>
            <a:r>
              <a:rPr lang="en-US" sz="2800" dirty="0" smtClean="0">
                <a:solidFill>
                  <a:prstClr val="black"/>
                </a:solidFill>
              </a:rPr>
              <a:t>Pressures on specialist placements and budgets</a:t>
            </a:r>
          </a:p>
          <a:p>
            <a:endParaRPr lang="en-US" sz="2800" dirty="0" smtClean="0">
              <a:solidFill>
                <a:prstClr val="black"/>
              </a:solidFill>
            </a:endParaRPr>
          </a:p>
          <a:p>
            <a:pPr marL="457200" indent="-457200">
              <a:buFont typeface="Arial" panose="020B0604020202020204" pitchFamily="34" charset="0"/>
              <a:buChar char="•"/>
            </a:pPr>
            <a:r>
              <a:rPr lang="en-US" sz="2800" dirty="0" smtClean="0">
                <a:solidFill>
                  <a:prstClr val="black"/>
                </a:solidFill>
              </a:rPr>
              <a:t>Increased number of pupils on SEN Support with no primary need recorded on SIMs. </a:t>
            </a:r>
          </a:p>
          <a:p>
            <a:endParaRPr lang="en-US" sz="2800" dirty="0" smtClean="0">
              <a:solidFill>
                <a:prstClr val="black"/>
              </a:solidFill>
            </a:endParaRPr>
          </a:p>
        </p:txBody>
      </p:sp>
      <p:sp>
        <p:nvSpPr>
          <p:cNvPr id="4" name="Rectangle 3"/>
          <p:cNvSpPr/>
          <p:nvPr/>
        </p:nvSpPr>
        <p:spPr>
          <a:xfrm>
            <a:off x="-11872" y="3161071"/>
            <a:ext cx="9144000" cy="2677656"/>
          </a:xfrm>
          <a:prstGeom prst="rect">
            <a:avLst/>
          </a:prstGeom>
        </p:spPr>
        <p:txBody>
          <a:bodyPr wrap="square">
            <a:spAutoFit/>
          </a:bodyPr>
          <a:lstStyle/>
          <a:p>
            <a:pPr marL="457200" lvl="0" indent="-457200">
              <a:buFont typeface="Arial" panose="020B0604020202020204" pitchFamily="34" charset="0"/>
              <a:buChar char="•"/>
            </a:pPr>
            <a:r>
              <a:rPr lang="en-US" sz="2800" dirty="0" smtClean="0">
                <a:solidFill>
                  <a:prstClr val="black"/>
                </a:solidFill>
              </a:rPr>
              <a:t>Transfer </a:t>
            </a:r>
            <a:r>
              <a:rPr lang="en-US" sz="2800" dirty="0">
                <a:solidFill>
                  <a:prstClr val="black"/>
                </a:solidFill>
              </a:rPr>
              <a:t>timescales:</a:t>
            </a:r>
          </a:p>
          <a:p>
            <a:pPr lvl="0"/>
            <a:r>
              <a:rPr lang="en-US" sz="2800" dirty="0">
                <a:solidFill>
                  <a:prstClr val="black"/>
                </a:solidFill>
              </a:rPr>
              <a:t>	Primary –  By 15.2.19</a:t>
            </a:r>
          </a:p>
          <a:p>
            <a:pPr lvl="0"/>
            <a:r>
              <a:rPr lang="en-US" sz="2800" dirty="0">
                <a:solidFill>
                  <a:prstClr val="black"/>
                </a:solidFill>
              </a:rPr>
              <a:t>	Secondary – By 15.2.19</a:t>
            </a:r>
          </a:p>
          <a:p>
            <a:pPr lvl="0"/>
            <a:r>
              <a:rPr lang="en-US" sz="2800" dirty="0">
                <a:solidFill>
                  <a:prstClr val="black"/>
                </a:solidFill>
              </a:rPr>
              <a:t>	Post 16 – By </a:t>
            </a:r>
            <a:r>
              <a:rPr lang="en-US" sz="2800" dirty="0" smtClean="0">
                <a:solidFill>
                  <a:prstClr val="black"/>
                </a:solidFill>
              </a:rPr>
              <a:t>31.3.19</a:t>
            </a:r>
          </a:p>
          <a:p>
            <a:pPr lvl="0"/>
            <a:endParaRPr lang="en-US" sz="2800" dirty="0">
              <a:solidFill>
                <a:prstClr val="black"/>
              </a:solidFill>
            </a:endParaRPr>
          </a:p>
          <a:p>
            <a:pPr marL="457200" lvl="0" indent="-457200">
              <a:buFont typeface="Arial" panose="020B0604020202020204" pitchFamily="34" charset="0"/>
              <a:buChar char="•"/>
            </a:pPr>
            <a:r>
              <a:rPr lang="en-US" sz="2800" dirty="0" smtClean="0">
                <a:solidFill>
                  <a:prstClr val="black"/>
                </a:solidFill>
              </a:rPr>
              <a:t>ADHD conference – 1</a:t>
            </a:r>
            <a:r>
              <a:rPr lang="en-US" sz="2800" baseline="30000" dirty="0" smtClean="0">
                <a:solidFill>
                  <a:prstClr val="black"/>
                </a:solidFill>
              </a:rPr>
              <a:t>st</a:t>
            </a:r>
            <a:r>
              <a:rPr lang="en-US" sz="2800" dirty="0" smtClean="0">
                <a:solidFill>
                  <a:prstClr val="black"/>
                </a:solidFill>
              </a:rPr>
              <a:t> April 2019 (1/2 day)</a:t>
            </a:r>
            <a:endParaRPr lang="en-US" sz="2800" dirty="0">
              <a:solidFill>
                <a:prstClr val="black"/>
              </a:solidFill>
            </a:endParaRPr>
          </a:p>
        </p:txBody>
      </p:sp>
      <p:sp>
        <p:nvSpPr>
          <p:cNvPr id="7" name="Right Arrow 6">
            <a:hlinkClick r:id="rId3" action="ppaction://hlinksldjump"/>
          </p:cNvPr>
          <p:cNvSpPr/>
          <p:nvPr/>
        </p:nvSpPr>
        <p:spPr>
          <a:xfrm>
            <a:off x="7738430" y="1340768"/>
            <a:ext cx="576064"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ight Arrow 7">
            <a:hlinkClick r:id="rId4" action="ppaction://hlinksldjump"/>
          </p:cNvPr>
          <p:cNvSpPr/>
          <p:nvPr/>
        </p:nvSpPr>
        <p:spPr>
          <a:xfrm>
            <a:off x="5724128" y="2873039"/>
            <a:ext cx="576064" cy="2880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ight Arrow 8">
            <a:hlinkClick r:id="rId5" action="ppaction://hlinksldjump"/>
          </p:cNvPr>
          <p:cNvSpPr/>
          <p:nvPr/>
        </p:nvSpPr>
        <p:spPr>
          <a:xfrm>
            <a:off x="8172400" y="5381513"/>
            <a:ext cx="880539" cy="6251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225889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07886"/>
          </a:xfrm>
          <a:prstGeom prst="rect">
            <a:avLst/>
          </a:prstGeom>
          <a:noFill/>
        </p:spPr>
        <p:txBody>
          <a:bodyPr wrap="square" rtlCol="0">
            <a:spAutoFit/>
          </a:bodyPr>
          <a:lstStyle/>
          <a:p>
            <a:r>
              <a:rPr lang="en-GB" sz="4000" dirty="0" smtClean="0">
                <a:solidFill>
                  <a:srgbClr val="4BACC6">
                    <a:lumMod val="50000"/>
                  </a:srgbClr>
                </a:solidFill>
              </a:rPr>
              <a:t>Ofsted Re-inspection</a:t>
            </a:r>
            <a:endParaRPr lang="en-GB" sz="4000" dirty="0">
              <a:solidFill>
                <a:srgbClr val="4BACC6">
                  <a:lumMod val="50000"/>
                </a:srgbClr>
              </a:solidFill>
            </a:endParaRPr>
          </a:p>
        </p:txBody>
      </p:sp>
      <p:sp>
        <p:nvSpPr>
          <p:cNvPr id="3" name="TextBox 2"/>
          <p:cNvSpPr txBox="1"/>
          <p:nvPr/>
        </p:nvSpPr>
        <p:spPr>
          <a:xfrm>
            <a:off x="0" y="620688"/>
            <a:ext cx="9144000" cy="5324535"/>
          </a:xfrm>
          <a:prstGeom prst="rect">
            <a:avLst/>
          </a:prstGeom>
          <a:noFill/>
        </p:spPr>
        <p:txBody>
          <a:bodyPr wrap="square" rtlCol="0">
            <a:spAutoFit/>
          </a:bodyPr>
          <a:lstStyle/>
          <a:p>
            <a:r>
              <a:rPr lang="en-US" sz="2000" u="sng" dirty="0" smtClean="0">
                <a:solidFill>
                  <a:prstClr val="black"/>
                </a:solidFill>
              </a:rPr>
              <a:t>Only</a:t>
            </a:r>
            <a:r>
              <a:rPr lang="en-US" sz="2000" dirty="0" smtClean="0">
                <a:solidFill>
                  <a:prstClr val="black"/>
                </a:solidFill>
              </a:rPr>
              <a:t> looked at the four specific areas of weakness identified in the original inspection i.e.</a:t>
            </a:r>
          </a:p>
          <a:p>
            <a:endParaRPr lang="en-US" sz="2000" u="sng" dirty="0">
              <a:solidFill>
                <a:prstClr val="black"/>
              </a:solidFill>
            </a:endParaRPr>
          </a:p>
          <a:p>
            <a:pPr marL="457200" indent="-457200">
              <a:buFontTx/>
              <a:buChar char="-"/>
            </a:pPr>
            <a:r>
              <a:rPr lang="en-US" sz="2000" dirty="0" smtClean="0">
                <a:solidFill>
                  <a:prstClr val="black"/>
                </a:solidFill>
              </a:rPr>
              <a:t>Increasing the capacity of mainstream schools to identify and effectively meet the needs of the increasing population of children and young people with Special Educational Needs and/or disabilities, in particular those with autism</a:t>
            </a:r>
          </a:p>
          <a:p>
            <a:endParaRPr lang="en-US" sz="2000" dirty="0" smtClean="0">
              <a:solidFill>
                <a:prstClr val="black"/>
              </a:solidFill>
            </a:endParaRPr>
          </a:p>
          <a:p>
            <a:pPr marL="457200" indent="-457200">
              <a:buFontTx/>
              <a:buChar char="-"/>
            </a:pPr>
            <a:r>
              <a:rPr lang="en-US" sz="2000" dirty="0" smtClean="0">
                <a:solidFill>
                  <a:prstClr val="black"/>
                </a:solidFill>
              </a:rPr>
              <a:t>Improving the weak educational outcomes for children and young people at the SEN support stage and reducing the increasingly high number of exclusions for this group</a:t>
            </a:r>
          </a:p>
          <a:p>
            <a:endParaRPr lang="en-US" sz="2000" dirty="0" smtClean="0">
              <a:solidFill>
                <a:prstClr val="black"/>
              </a:solidFill>
            </a:endParaRPr>
          </a:p>
          <a:p>
            <a:pPr marL="457200" indent="-457200">
              <a:buFontTx/>
              <a:buChar char="-"/>
            </a:pPr>
            <a:r>
              <a:rPr lang="en-US" sz="2000" dirty="0" smtClean="0">
                <a:solidFill>
                  <a:prstClr val="black"/>
                </a:solidFill>
              </a:rPr>
              <a:t>Improving the timeliness of responses to children, young people and their families in need of significant help and support, with particular reference to children and young people with autism</a:t>
            </a:r>
          </a:p>
          <a:p>
            <a:endParaRPr lang="en-US" sz="2000" dirty="0" smtClean="0">
              <a:solidFill>
                <a:prstClr val="black"/>
              </a:solidFill>
            </a:endParaRPr>
          </a:p>
          <a:p>
            <a:pPr marL="457200" indent="-457200">
              <a:buFontTx/>
              <a:buChar char="-"/>
            </a:pPr>
            <a:r>
              <a:rPr lang="en-US" sz="2000" dirty="0" smtClean="0">
                <a:solidFill>
                  <a:prstClr val="black"/>
                </a:solidFill>
              </a:rPr>
              <a:t>Promoting a common understanding of the Local Offer</a:t>
            </a:r>
          </a:p>
          <a:p>
            <a:pPr marL="457200" indent="-457200">
              <a:buFontTx/>
              <a:buChar char="-"/>
            </a:pPr>
            <a:endParaRPr lang="en-US" sz="2000" dirty="0" smtClean="0">
              <a:solidFill>
                <a:prstClr val="black"/>
              </a:solidFill>
            </a:endParaRPr>
          </a:p>
        </p:txBody>
      </p:sp>
      <p:sp>
        <p:nvSpPr>
          <p:cNvPr id="4" name="Left Arrow 3">
            <a:hlinkClick r:id="rId2" action="ppaction://hlinksldjump"/>
          </p:cNvPr>
          <p:cNvSpPr/>
          <p:nvPr/>
        </p:nvSpPr>
        <p:spPr>
          <a:xfrm>
            <a:off x="7524328" y="5229200"/>
            <a:ext cx="1008112"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856331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980728"/>
            <a:ext cx="8928992" cy="3970318"/>
          </a:xfrm>
          <a:prstGeom prst="rect">
            <a:avLst/>
          </a:prstGeom>
        </p:spPr>
        <p:txBody>
          <a:bodyPr wrap="square">
            <a:spAutoFit/>
          </a:bodyPr>
          <a:lstStyle/>
          <a:p>
            <a:r>
              <a:rPr lang="en-GB" b="1" dirty="0"/>
              <a:t>5.5.3 Pupil SEN type [ALL schools] [Pupils with SEN provision of ‘E’ and ‘K’ only] </a:t>
            </a:r>
            <a:endParaRPr lang="en-GB" dirty="0"/>
          </a:p>
          <a:p>
            <a:r>
              <a:rPr lang="en-GB" dirty="0"/>
              <a:t>This field records the nature (type) of a pupil’s special educational need. The primary need and, where appropriate, any secondary need is recorded. </a:t>
            </a:r>
          </a:p>
          <a:p>
            <a:r>
              <a:rPr lang="en-GB" dirty="0"/>
              <a:t>As at 5.5.2 (above) this item is collected in the spring census and is for all pupils on roll on census day. </a:t>
            </a:r>
            <a:endParaRPr lang="en-GB" dirty="0" smtClean="0"/>
          </a:p>
          <a:p>
            <a:endParaRPr lang="en-GB" dirty="0"/>
          </a:p>
          <a:p>
            <a:r>
              <a:rPr lang="en-GB" b="1" dirty="0"/>
              <a:t>Please note: </a:t>
            </a:r>
            <a:r>
              <a:rPr lang="en-GB" dirty="0"/>
              <a:t>Schools are expected to identify a type of need for all children at SEN Support - there is no requirement for a pupil to have a specialist assessment to be recorded in the main SEN types. The No Specialist Assessment code (‘NSA’) should </a:t>
            </a:r>
            <a:r>
              <a:rPr lang="en-GB" dirty="0" smtClean="0"/>
              <a:t> only </a:t>
            </a:r>
            <a:r>
              <a:rPr lang="en-GB" dirty="0"/>
              <a:t>be used in those very rare instances where a pupil is placed on SEN support (Code ‘K’), but the school is still assessing what the primary need is. This might occur, for example, where a child on SEN support has transferred into the school shortly before school census day. Where code ‘NSA’ is to be used, the pupil MUST have SEN Provision of code ‘K’. Code ‘NSA’ must not be used without the pupil having an appropriate SEN provision in place. </a:t>
            </a:r>
          </a:p>
        </p:txBody>
      </p:sp>
      <p:sp>
        <p:nvSpPr>
          <p:cNvPr id="3" name="Left Arrow 2">
            <a:hlinkClick r:id="rId3" action="ppaction://hlinksldjump"/>
          </p:cNvPr>
          <p:cNvSpPr/>
          <p:nvPr/>
        </p:nvSpPr>
        <p:spPr>
          <a:xfrm>
            <a:off x="7524328" y="5229200"/>
            <a:ext cx="1008112" cy="576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0" y="188640"/>
            <a:ext cx="9144000" cy="707886"/>
          </a:xfrm>
          <a:prstGeom prst="rect">
            <a:avLst/>
          </a:prstGeom>
          <a:noFill/>
        </p:spPr>
        <p:txBody>
          <a:bodyPr wrap="square" rtlCol="0">
            <a:spAutoFit/>
          </a:bodyPr>
          <a:lstStyle/>
          <a:p>
            <a:r>
              <a:rPr lang="en-GB" sz="4000" dirty="0" smtClean="0">
                <a:solidFill>
                  <a:srgbClr val="4BACC6">
                    <a:lumMod val="50000"/>
                  </a:srgbClr>
                </a:solidFill>
              </a:rPr>
              <a:t>Primary needs</a:t>
            </a:r>
            <a:endParaRPr lang="en-GB" sz="4000" dirty="0">
              <a:solidFill>
                <a:srgbClr val="4BACC6">
                  <a:lumMod val="50000"/>
                </a:srgbClr>
              </a:solidFill>
            </a:endParaRPr>
          </a:p>
        </p:txBody>
      </p:sp>
    </p:spTree>
    <p:extLst>
      <p:ext uri="{BB962C8B-B14F-4D97-AF65-F5344CB8AC3E}">
        <p14:creationId xmlns:p14="http://schemas.microsoft.com/office/powerpoint/2010/main" val="10290841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7504" y="243506"/>
            <a:ext cx="7056784" cy="707886"/>
          </a:xfrm>
          <a:prstGeom prst="rect">
            <a:avLst/>
          </a:prstGeom>
          <a:noFill/>
        </p:spPr>
        <p:txBody>
          <a:bodyPr wrap="square" rtlCol="0">
            <a:spAutoFit/>
          </a:bodyPr>
          <a:lstStyle/>
          <a:p>
            <a:pPr algn="ctr"/>
            <a:r>
              <a:rPr lang="en-GB" sz="3600" dirty="0" smtClean="0">
                <a:solidFill>
                  <a:srgbClr val="4BACC6">
                    <a:lumMod val="50000"/>
                  </a:srgbClr>
                </a:solidFill>
              </a:rPr>
              <a:t>Rochdale</a:t>
            </a:r>
            <a:r>
              <a:rPr lang="en-GB" sz="4000" dirty="0" smtClean="0">
                <a:solidFill>
                  <a:srgbClr val="4BACC6">
                    <a:lumMod val="50000"/>
                  </a:srgbClr>
                </a:solidFill>
              </a:rPr>
              <a:t> Parent Carers Voice</a:t>
            </a:r>
            <a:endParaRPr lang="en-GB" sz="4000" dirty="0">
              <a:solidFill>
                <a:srgbClr val="4BACC6">
                  <a:lumMod val="50000"/>
                </a:srgbClr>
              </a:solidFill>
            </a:endParaRPr>
          </a:p>
        </p:txBody>
      </p:sp>
      <p:sp>
        <p:nvSpPr>
          <p:cNvPr id="6" name="TextBox 5"/>
          <p:cNvSpPr txBox="1"/>
          <p:nvPr/>
        </p:nvSpPr>
        <p:spPr>
          <a:xfrm>
            <a:off x="107504" y="1196752"/>
            <a:ext cx="8964488" cy="4431983"/>
          </a:xfrm>
          <a:prstGeom prst="rect">
            <a:avLst/>
          </a:prstGeom>
          <a:noFill/>
        </p:spPr>
        <p:txBody>
          <a:bodyPr wrap="square" rtlCol="0">
            <a:spAutoFit/>
          </a:bodyPr>
          <a:lstStyle/>
          <a:p>
            <a:r>
              <a:rPr lang="en-GB" sz="2800" u="sng" dirty="0" smtClean="0">
                <a:solidFill>
                  <a:prstClr val="black"/>
                </a:solidFill>
              </a:rPr>
              <a:t>Contact details have now changed to:</a:t>
            </a:r>
          </a:p>
          <a:p>
            <a:endParaRPr lang="en-GB" sz="2400" dirty="0">
              <a:solidFill>
                <a:prstClr val="black"/>
              </a:solidFill>
            </a:endParaRPr>
          </a:p>
          <a:p>
            <a:r>
              <a:rPr lang="en-GB" sz="2200" dirty="0">
                <a:solidFill>
                  <a:prstClr val="black"/>
                </a:solidFill>
              </a:rPr>
              <a:t>Tel: 01706 358 326</a:t>
            </a:r>
            <a:endParaRPr lang="en-GB" sz="2200" dirty="0" smtClean="0">
              <a:solidFill>
                <a:prstClr val="black"/>
              </a:solidFill>
            </a:endParaRPr>
          </a:p>
          <a:p>
            <a:endParaRPr lang="en-GB" sz="2200" dirty="0">
              <a:solidFill>
                <a:prstClr val="black"/>
              </a:solidFill>
            </a:endParaRPr>
          </a:p>
          <a:p>
            <a:r>
              <a:rPr lang="en-GB" sz="2200" dirty="0">
                <a:solidFill>
                  <a:prstClr val="black"/>
                </a:solidFill>
              </a:rPr>
              <a:t>Email: </a:t>
            </a:r>
            <a:r>
              <a:rPr lang="en-GB" sz="2200" dirty="0" smtClean="0">
                <a:solidFill>
                  <a:prstClr val="black"/>
                </a:solidFill>
                <a:hlinkClick r:id="rId3"/>
              </a:rPr>
              <a:t>RochdalePCV@outlook.com</a:t>
            </a:r>
            <a:r>
              <a:rPr lang="en-GB" sz="2200" dirty="0" smtClean="0">
                <a:solidFill>
                  <a:prstClr val="black"/>
                </a:solidFill>
              </a:rPr>
              <a:t>   </a:t>
            </a:r>
          </a:p>
          <a:p>
            <a:endParaRPr lang="en-GB" sz="2200" dirty="0">
              <a:solidFill>
                <a:prstClr val="black"/>
              </a:solidFill>
            </a:endParaRPr>
          </a:p>
          <a:p>
            <a:r>
              <a:rPr lang="en-GB" sz="2200" dirty="0" smtClean="0">
                <a:solidFill>
                  <a:prstClr val="black"/>
                </a:solidFill>
              </a:rPr>
              <a:t>Address: Blue Pit Mill – Floor 2, Rochdale, Queensway, OL11 2PG</a:t>
            </a:r>
            <a:endParaRPr lang="en-GB" sz="2400" dirty="0" smtClean="0">
              <a:solidFill>
                <a:prstClr val="black"/>
              </a:solidFill>
            </a:endParaRPr>
          </a:p>
          <a:p>
            <a:endParaRPr lang="en-GB" sz="2400" dirty="0">
              <a:solidFill>
                <a:prstClr val="black"/>
              </a:solidFill>
            </a:endParaRPr>
          </a:p>
          <a:p>
            <a:r>
              <a:rPr lang="en-GB" sz="2200" dirty="0" smtClean="0">
                <a:solidFill>
                  <a:prstClr val="black"/>
                </a:solidFill>
              </a:rPr>
              <a:t>Coffee mornings take place every 2</a:t>
            </a:r>
            <a:r>
              <a:rPr lang="en-GB" sz="2200" baseline="30000" dirty="0" smtClean="0">
                <a:solidFill>
                  <a:prstClr val="black"/>
                </a:solidFill>
              </a:rPr>
              <a:t>nd</a:t>
            </a:r>
            <a:r>
              <a:rPr lang="en-GB" sz="2200" dirty="0" smtClean="0">
                <a:solidFill>
                  <a:prstClr val="black"/>
                </a:solidFill>
              </a:rPr>
              <a:t> Wednesday of each month</a:t>
            </a:r>
          </a:p>
          <a:p>
            <a:r>
              <a:rPr lang="en-GB" sz="2200" dirty="0" smtClean="0">
                <a:solidFill>
                  <a:prstClr val="black"/>
                </a:solidFill>
              </a:rPr>
              <a:t>@ 10am – 12pm.</a:t>
            </a:r>
          </a:p>
          <a:p>
            <a:r>
              <a:rPr lang="en-GB" sz="2200" dirty="0" smtClean="0">
                <a:solidFill>
                  <a:prstClr val="black"/>
                </a:solidFill>
              </a:rPr>
              <a:t>Evening sessions take place every 2</a:t>
            </a:r>
            <a:r>
              <a:rPr lang="en-GB" sz="2200" baseline="30000" dirty="0" smtClean="0">
                <a:solidFill>
                  <a:prstClr val="black"/>
                </a:solidFill>
              </a:rPr>
              <a:t>nd</a:t>
            </a:r>
            <a:r>
              <a:rPr lang="en-GB" sz="2200" dirty="0" smtClean="0">
                <a:solidFill>
                  <a:prstClr val="black"/>
                </a:solidFill>
              </a:rPr>
              <a:t> Tuesday of each month </a:t>
            </a:r>
          </a:p>
          <a:p>
            <a:r>
              <a:rPr lang="en-GB" sz="2200" dirty="0" smtClean="0">
                <a:solidFill>
                  <a:prstClr val="black"/>
                </a:solidFill>
              </a:rPr>
              <a:t>@ 6pm – 7:30pm.</a:t>
            </a:r>
          </a:p>
        </p:txBody>
      </p:sp>
    </p:spTree>
    <p:extLst>
      <p:ext uri="{BB962C8B-B14F-4D97-AF65-F5344CB8AC3E}">
        <p14:creationId xmlns:p14="http://schemas.microsoft.com/office/powerpoint/2010/main" val="2882090009"/>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1523</TotalTime>
  <Words>2686</Words>
  <Application>Microsoft Office PowerPoint</Application>
  <PresentationFormat>On-screen Show (4:3)</PresentationFormat>
  <Paragraphs>495</Paragraphs>
  <Slides>44</Slides>
  <Notes>30</Notes>
  <HiddenSlides>0</HiddenSlides>
  <MMClips>0</MMClips>
  <ScaleCrop>false</ScaleCrop>
  <HeadingPairs>
    <vt:vector size="4" baseType="variant">
      <vt:variant>
        <vt:lpstr>Theme</vt:lpstr>
      </vt:variant>
      <vt:variant>
        <vt:i4>2</vt:i4>
      </vt:variant>
      <vt:variant>
        <vt:lpstr>Slide Titles</vt:lpstr>
      </vt:variant>
      <vt:variant>
        <vt:i4>44</vt:i4>
      </vt:variant>
    </vt:vector>
  </HeadingPairs>
  <TitlesOfParts>
    <vt:vector size="46" baseType="lpstr">
      <vt:lpstr>Custom Design</vt:lpstr>
      <vt:lpstr>1_Custom Design</vt:lpstr>
      <vt:lpstr>PowerPoint Presentation</vt:lpstr>
      <vt:lpstr>Welcome to December’s SENCo Clusters!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Educational Psychology Service (EPS)</vt:lpstr>
      <vt:lpstr>EPS - Cognitive Assessments</vt:lpstr>
      <vt:lpstr>Rochdale Additional Needs Service (RANS)</vt:lpstr>
      <vt:lpstr>Rochdale Additional Needs Service (RANS)</vt:lpstr>
      <vt:lpstr>Rochdale Additional Needs Service (RANS)</vt:lpstr>
      <vt:lpstr>PowerPoint Presentation</vt:lpstr>
      <vt:lpstr>PowerPoint Presentation</vt:lpstr>
      <vt:lpstr>Rochdale’s Accessibility Map - TASC</vt:lpstr>
      <vt:lpstr>Rochdale’s Accessibility Map – TASC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Rochdale MBC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Shona Hopkins M</dc:creator>
  <cp:lastModifiedBy>Shona Hopkins M</cp:lastModifiedBy>
  <cp:revision>92</cp:revision>
  <cp:lastPrinted>2018-12-06T11:03:03Z</cp:lastPrinted>
  <dcterms:created xsi:type="dcterms:W3CDTF">2018-11-23T15:11:29Z</dcterms:created>
  <dcterms:modified xsi:type="dcterms:W3CDTF">2018-12-17T17:59:57Z</dcterms:modified>
</cp:coreProperties>
</file>